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0E_3FFF0192.xml" ContentType="application/vnd.ms-powerpoint.comments+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9"/>
  </p:notesMasterIdLst>
  <p:sldIdLst>
    <p:sldId id="259" r:id="rId5"/>
    <p:sldId id="256" r:id="rId6"/>
    <p:sldId id="257" r:id="rId7"/>
    <p:sldId id="258" r:id="rId8"/>
    <p:sldId id="260"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9" r:id="rId24"/>
    <p:sldId id="261" r:id="rId25"/>
    <p:sldId id="262" r:id="rId26"/>
    <p:sldId id="278" r:id="rId27"/>
    <p:sldId id="277"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C7AB56E-431E-B8D1-91AE-2454FE08003E}" name="Christopher" initials="C" userId="Christoph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A86F17-F25C-3C17-3EAD-2D18D73FF716}" v="124" dt="2022-09-07T23:42:57.525"/>
    <p1510:client id="{347ED14B-5703-011E-0CD7-73100D8601EA}" v="66" dt="2022-09-11T14:25:04.800"/>
    <p1510:client id="{5D0CA1EF-070A-7C9D-AD00-FA2058C11964}" v="2" dt="2022-09-06T16:18:03.918"/>
    <p1510:client id="{90BFADC4-B25B-C73F-99CE-8F073E219473}" v="148" dt="2022-09-07T23:24:32.971"/>
    <p1510:client id="{9EFEDD5C-1883-4EA8-AD5B-76D0645DE9E4}" v="105" dt="2022-09-07T23:09:54.823"/>
    <p1510:client id="{B0B08E16-29B1-474E-A64A-DA767B03347F}" v="5" dt="2022-09-06T15:18:00.5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2" autoAdjust="0"/>
    <p:restoredTop sz="94673" autoAdjust="0"/>
  </p:normalViewPr>
  <p:slideViewPr>
    <p:cSldViewPr snapToGrid="0">
      <p:cViewPr varScale="1">
        <p:scale>
          <a:sx n="96" d="100"/>
          <a:sy n="96" d="100"/>
        </p:scale>
        <p:origin x="96" y="2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r Sihpol" userId="S::csihpol@newhartfordcthistory.org::6d4bbc41-54fc-430d-b7bb-d90b4b38b418" providerId="AD" clId="Web-{347ED14B-5703-011E-0CD7-73100D8601EA}"/>
    <pc:docChg chg="addSld modSld">
      <pc:chgData name="Christopher Sihpol" userId="S::csihpol@newhartfordcthistory.org::6d4bbc41-54fc-430d-b7bb-d90b4b38b418" providerId="AD" clId="Web-{347ED14B-5703-011E-0CD7-73100D8601EA}" dt="2022-09-11T14:25:11.113" v="68" actId="1076"/>
      <pc:docMkLst>
        <pc:docMk/>
      </pc:docMkLst>
      <pc:sldChg chg="modSp">
        <pc:chgData name="Christopher Sihpol" userId="S::csihpol@newhartfordcthistory.org::6d4bbc41-54fc-430d-b7bb-d90b4b38b418" providerId="AD" clId="Web-{347ED14B-5703-011E-0CD7-73100D8601EA}" dt="2022-09-11T14:24:04.298" v="59" actId="20577"/>
        <pc:sldMkLst>
          <pc:docMk/>
          <pc:sldMk cId="2679390264" sldId="261"/>
        </pc:sldMkLst>
        <pc:spChg chg="mod">
          <ac:chgData name="Christopher Sihpol" userId="S::csihpol@newhartfordcthistory.org::6d4bbc41-54fc-430d-b7bb-d90b4b38b418" providerId="AD" clId="Web-{347ED14B-5703-011E-0CD7-73100D8601EA}" dt="2022-09-11T14:24:04.298" v="59" actId="20577"/>
          <ac:spMkLst>
            <pc:docMk/>
            <pc:sldMk cId="2679390264" sldId="261"/>
            <ac:spMk id="4" creationId="{71D8A685-670F-7C96-637D-832903465E76}"/>
          </ac:spMkLst>
        </pc:spChg>
      </pc:sldChg>
      <pc:sldChg chg="addSp delSp">
        <pc:chgData name="Christopher Sihpol" userId="S::csihpol@newhartfordcthistory.org::6d4bbc41-54fc-430d-b7bb-d90b4b38b418" providerId="AD" clId="Web-{347ED14B-5703-011E-0CD7-73100D8601EA}" dt="2022-09-11T14:22:20.123" v="48"/>
        <pc:sldMkLst>
          <pc:docMk/>
          <pc:sldMk cId="3506326952" sldId="275"/>
        </pc:sldMkLst>
        <pc:spChg chg="add del">
          <ac:chgData name="Christopher Sihpol" userId="S::csihpol@newhartfordcthistory.org::6d4bbc41-54fc-430d-b7bb-d90b4b38b418" providerId="AD" clId="Web-{347ED14B-5703-011E-0CD7-73100D8601EA}" dt="2022-09-11T14:22:20.123" v="48"/>
          <ac:spMkLst>
            <pc:docMk/>
            <pc:sldMk cId="3506326952" sldId="275"/>
            <ac:spMk id="6" creationId="{D3305612-6892-864E-8174-3671115A12D7}"/>
          </ac:spMkLst>
        </pc:spChg>
      </pc:sldChg>
      <pc:sldChg chg="addSp delSp modSp mod setBg">
        <pc:chgData name="Christopher Sihpol" userId="S::csihpol@newhartfordcthistory.org::6d4bbc41-54fc-430d-b7bb-d90b4b38b418" providerId="AD" clId="Web-{347ED14B-5703-011E-0CD7-73100D8601EA}" dt="2022-09-11T14:23:38.204" v="58"/>
        <pc:sldMkLst>
          <pc:docMk/>
          <pc:sldMk cId="4182660859" sldId="276"/>
        </pc:sldMkLst>
        <pc:spChg chg="mod">
          <ac:chgData name="Christopher Sihpol" userId="S::csihpol@newhartfordcthistory.org::6d4bbc41-54fc-430d-b7bb-d90b4b38b418" providerId="AD" clId="Web-{347ED14B-5703-011E-0CD7-73100D8601EA}" dt="2022-09-11T14:15:20.813" v="19" actId="1076"/>
          <ac:spMkLst>
            <pc:docMk/>
            <pc:sldMk cId="4182660859" sldId="276"/>
            <ac:spMk id="2" creationId="{C5EB2063-81E3-8864-464F-6AB73DA69F7D}"/>
          </ac:spMkLst>
        </pc:spChg>
        <pc:spChg chg="del">
          <ac:chgData name="Christopher Sihpol" userId="S::csihpol@newhartfordcthistory.org::6d4bbc41-54fc-430d-b7bb-d90b4b38b418" providerId="AD" clId="Web-{347ED14B-5703-011E-0CD7-73100D8601EA}" dt="2022-09-11T14:13:33.997" v="0"/>
          <ac:spMkLst>
            <pc:docMk/>
            <pc:sldMk cId="4182660859" sldId="276"/>
            <ac:spMk id="3" creationId="{D3BD5873-FF9D-B71C-3198-E79264B37F96}"/>
          </ac:spMkLst>
        </pc:spChg>
        <pc:spChg chg="add del mod">
          <ac:chgData name="Christopher Sihpol" userId="S::csihpol@newhartfordcthistory.org::6d4bbc41-54fc-430d-b7bb-d90b4b38b418" providerId="AD" clId="Web-{347ED14B-5703-011E-0CD7-73100D8601EA}" dt="2022-09-11T14:13:46.951" v="2"/>
          <ac:spMkLst>
            <pc:docMk/>
            <pc:sldMk cId="4182660859" sldId="276"/>
            <ac:spMk id="5" creationId="{E84404A0-5483-644C-FBCB-6EC3D30A76F7}"/>
          </ac:spMkLst>
        </pc:spChg>
        <pc:spChg chg="add mod">
          <ac:chgData name="Christopher Sihpol" userId="S::csihpol@newhartfordcthistory.org::6d4bbc41-54fc-430d-b7bb-d90b4b38b418" providerId="AD" clId="Web-{347ED14B-5703-011E-0CD7-73100D8601EA}" dt="2022-09-11T14:23:38.204" v="58"/>
          <ac:spMkLst>
            <pc:docMk/>
            <pc:sldMk cId="4182660859" sldId="276"/>
            <ac:spMk id="7" creationId="{AE36F1AE-FF6C-880E-33FD-D45597B4CED6}"/>
          </ac:spMkLst>
        </pc:spChg>
        <pc:spChg chg="add del">
          <ac:chgData name="Christopher Sihpol" userId="S::csihpol@newhartfordcthistory.org::6d4bbc41-54fc-430d-b7bb-d90b4b38b418" providerId="AD" clId="Web-{347ED14B-5703-011E-0CD7-73100D8601EA}" dt="2022-09-11T14:15:10.860" v="15"/>
          <ac:spMkLst>
            <pc:docMk/>
            <pc:sldMk cId="4182660859" sldId="276"/>
            <ac:spMk id="11" creationId="{665DBBEF-238B-476B-96AB-8AAC3224ECEA}"/>
          </ac:spMkLst>
        </pc:spChg>
        <pc:spChg chg="add del">
          <ac:chgData name="Christopher Sihpol" userId="S::csihpol@newhartfordcthistory.org::6d4bbc41-54fc-430d-b7bb-d90b4b38b418" providerId="AD" clId="Web-{347ED14B-5703-011E-0CD7-73100D8601EA}" dt="2022-09-11T14:15:10.860" v="15"/>
          <ac:spMkLst>
            <pc:docMk/>
            <pc:sldMk cId="4182660859" sldId="276"/>
            <ac:spMk id="13" creationId="{3FCFB1DE-0B7E-48CC-BA90-B2AB0889F9D6}"/>
          </ac:spMkLst>
        </pc:spChg>
        <pc:picChg chg="add del mod">
          <ac:chgData name="Christopher Sihpol" userId="S::csihpol@newhartfordcthistory.org::6d4bbc41-54fc-430d-b7bb-d90b4b38b418" providerId="AD" clId="Web-{347ED14B-5703-011E-0CD7-73100D8601EA}" dt="2022-09-11T14:15:36.501" v="24" actId="1076"/>
          <ac:picMkLst>
            <pc:docMk/>
            <pc:sldMk cId="4182660859" sldId="276"/>
            <ac:picMk id="6" creationId="{8D3A7207-3C22-FA82-7B09-3489DE250689}"/>
          </ac:picMkLst>
        </pc:picChg>
      </pc:sldChg>
      <pc:sldChg chg="modSp">
        <pc:chgData name="Christopher Sihpol" userId="S::csihpol@newhartfordcthistory.org::6d4bbc41-54fc-430d-b7bb-d90b4b38b418" providerId="AD" clId="Web-{347ED14B-5703-011E-0CD7-73100D8601EA}" dt="2022-09-11T14:25:11.113" v="68" actId="1076"/>
        <pc:sldMkLst>
          <pc:docMk/>
          <pc:sldMk cId="3514651741" sldId="277"/>
        </pc:sldMkLst>
        <pc:graphicFrameChg chg="mod">
          <ac:chgData name="Christopher Sihpol" userId="S::csihpol@newhartfordcthistory.org::6d4bbc41-54fc-430d-b7bb-d90b4b38b418" providerId="AD" clId="Web-{347ED14B-5703-011E-0CD7-73100D8601EA}" dt="2022-09-11T14:24:47.893" v="64" actId="1076"/>
          <ac:graphicFrameMkLst>
            <pc:docMk/>
            <pc:sldMk cId="3514651741" sldId="277"/>
            <ac:graphicFrameMk id="12" creationId="{2384494A-4ADB-CC14-B07F-78EB882D8E64}"/>
          </ac:graphicFrameMkLst>
        </pc:graphicFrameChg>
        <pc:graphicFrameChg chg="mod">
          <ac:chgData name="Christopher Sihpol" userId="S::csihpol@newhartfordcthistory.org::6d4bbc41-54fc-430d-b7bb-d90b4b38b418" providerId="AD" clId="Web-{347ED14B-5703-011E-0CD7-73100D8601EA}" dt="2022-09-11T14:24:43.268" v="62" actId="1076"/>
          <ac:graphicFrameMkLst>
            <pc:docMk/>
            <pc:sldMk cId="3514651741" sldId="277"/>
            <ac:graphicFrameMk id="13" creationId="{EF32A29B-339A-81C3-91EB-D4CA6449FA27}"/>
          </ac:graphicFrameMkLst>
        </pc:graphicFrameChg>
        <pc:graphicFrameChg chg="mod">
          <ac:chgData name="Christopher Sihpol" userId="S::csihpol@newhartfordcthistory.org::6d4bbc41-54fc-430d-b7bb-d90b4b38b418" providerId="AD" clId="Web-{347ED14B-5703-011E-0CD7-73100D8601EA}" dt="2022-09-11T14:24:36.893" v="60" actId="1076"/>
          <ac:graphicFrameMkLst>
            <pc:docMk/>
            <pc:sldMk cId="3514651741" sldId="277"/>
            <ac:graphicFrameMk id="14" creationId="{D5E5FAED-1544-BCF5-B6E7-88BCB1049991}"/>
          </ac:graphicFrameMkLst>
        </pc:graphicFrameChg>
        <pc:graphicFrameChg chg="mod">
          <ac:chgData name="Christopher Sihpol" userId="S::csihpol@newhartfordcthistory.org::6d4bbc41-54fc-430d-b7bb-d90b4b38b418" providerId="AD" clId="Web-{347ED14B-5703-011E-0CD7-73100D8601EA}" dt="2022-09-11T14:24:45.315" v="63" actId="1076"/>
          <ac:graphicFrameMkLst>
            <pc:docMk/>
            <pc:sldMk cId="3514651741" sldId="277"/>
            <ac:graphicFrameMk id="16" creationId="{3F94F5FA-A960-8448-78FD-63AEBD788E25}"/>
          </ac:graphicFrameMkLst>
        </pc:graphicFrameChg>
        <pc:graphicFrameChg chg="mod ord">
          <ac:chgData name="Christopher Sihpol" userId="S::csihpol@newhartfordcthistory.org::6d4bbc41-54fc-430d-b7bb-d90b4b38b418" providerId="AD" clId="Web-{347ED14B-5703-011E-0CD7-73100D8601EA}" dt="2022-09-11T14:25:04.800" v="66"/>
          <ac:graphicFrameMkLst>
            <pc:docMk/>
            <pc:sldMk cId="3514651741" sldId="277"/>
            <ac:graphicFrameMk id="17" creationId="{70258432-5D29-A1AC-CA3D-DFE14887ABCA}"/>
          </ac:graphicFrameMkLst>
        </pc:graphicFrameChg>
        <pc:graphicFrameChg chg="mod">
          <ac:chgData name="Christopher Sihpol" userId="S::csihpol@newhartfordcthistory.org::6d4bbc41-54fc-430d-b7bb-d90b4b38b418" providerId="AD" clId="Web-{347ED14B-5703-011E-0CD7-73100D8601EA}" dt="2022-09-11T14:25:08.878" v="67" actId="1076"/>
          <ac:graphicFrameMkLst>
            <pc:docMk/>
            <pc:sldMk cId="3514651741" sldId="277"/>
            <ac:graphicFrameMk id="18" creationId="{9B8A4FEA-D180-83AE-1A02-48A7A74C8C10}"/>
          </ac:graphicFrameMkLst>
        </pc:graphicFrameChg>
        <pc:graphicFrameChg chg="mod">
          <ac:chgData name="Christopher Sihpol" userId="S::csihpol@newhartfordcthistory.org::6d4bbc41-54fc-430d-b7bb-d90b4b38b418" providerId="AD" clId="Web-{347ED14B-5703-011E-0CD7-73100D8601EA}" dt="2022-09-11T14:25:11.113" v="68" actId="1076"/>
          <ac:graphicFrameMkLst>
            <pc:docMk/>
            <pc:sldMk cId="3514651741" sldId="277"/>
            <ac:graphicFrameMk id="19" creationId="{7CEE0DC5-58E1-E911-F0CF-56F9C21F2397}"/>
          </ac:graphicFrameMkLst>
        </pc:graphicFrameChg>
      </pc:sldChg>
      <pc:sldChg chg="addSp delSp modSp new">
        <pc:chgData name="Christopher Sihpol" userId="S::csihpol@newhartfordcthistory.org::6d4bbc41-54fc-430d-b7bb-d90b4b38b418" providerId="AD" clId="Web-{347ED14B-5703-011E-0CD7-73100D8601EA}" dt="2022-09-11T14:21:28.278" v="46"/>
        <pc:sldMkLst>
          <pc:docMk/>
          <pc:sldMk cId="3315829288" sldId="279"/>
        </pc:sldMkLst>
        <pc:spChg chg="mod">
          <ac:chgData name="Christopher Sihpol" userId="S::csihpol@newhartfordcthistory.org::6d4bbc41-54fc-430d-b7bb-d90b4b38b418" providerId="AD" clId="Web-{347ED14B-5703-011E-0CD7-73100D8601EA}" dt="2022-09-11T14:19:25.243" v="38" actId="1076"/>
          <ac:spMkLst>
            <pc:docMk/>
            <pc:sldMk cId="3315829288" sldId="279"/>
            <ac:spMk id="2" creationId="{6C0BA0FE-B3C6-A7EA-2060-2876033C5F35}"/>
          </ac:spMkLst>
        </pc:spChg>
        <pc:spChg chg="del">
          <ac:chgData name="Christopher Sihpol" userId="S::csihpol@newhartfordcthistory.org::6d4bbc41-54fc-430d-b7bb-d90b4b38b418" providerId="AD" clId="Web-{347ED14B-5703-011E-0CD7-73100D8601EA}" dt="2022-09-11T14:19:10.633" v="33"/>
          <ac:spMkLst>
            <pc:docMk/>
            <pc:sldMk cId="3315829288" sldId="279"/>
            <ac:spMk id="3" creationId="{C6DEB0BB-C4DB-F14D-8248-9DE03F25E469}"/>
          </ac:spMkLst>
        </pc:spChg>
        <pc:spChg chg="add mod">
          <ac:chgData name="Christopher Sihpol" userId="S::csihpol@newhartfordcthistory.org::6d4bbc41-54fc-430d-b7bb-d90b4b38b418" providerId="AD" clId="Web-{347ED14B-5703-011E-0CD7-73100D8601EA}" dt="2022-09-11T14:21:28.278" v="46"/>
          <ac:spMkLst>
            <pc:docMk/>
            <pc:sldMk cId="3315829288" sldId="279"/>
            <ac:spMk id="5" creationId="{B3E9053B-E667-5015-CFFD-77F81B7A0342}"/>
          </ac:spMkLst>
        </pc:spChg>
        <pc:picChg chg="add mod ord">
          <ac:chgData name="Christopher Sihpol" userId="S::csihpol@newhartfordcthistory.org::6d4bbc41-54fc-430d-b7bb-d90b4b38b418" providerId="AD" clId="Web-{347ED14B-5703-011E-0CD7-73100D8601EA}" dt="2022-09-11T14:19:20.836" v="37" actId="1076"/>
          <ac:picMkLst>
            <pc:docMk/>
            <pc:sldMk cId="3315829288" sldId="279"/>
            <ac:picMk id="4" creationId="{06B2C00D-0E4F-72A2-B999-6DE5556A881C}"/>
          </ac:picMkLst>
        </pc:picChg>
      </pc:sldChg>
    </pc:docChg>
  </pc:docChgLst>
  <pc:docChgLst>
    <pc:chgData name="Christopher" userId="6d4bbc41-54fc-430d-b7bb-d90b4b38b418" providerId="ADAL" clId="{B0B08E16-29B1-474E-A64A-DA767B03347F}"/>
    <pc:docChg chg="custSel addSld modSld sldOrd">
      <pc:chgData name="Christopher" userId="6d4bbc41-54fc-430d-b7bb-d90b4b38b418" providerId="ADAL" clId="{B0B08E16-29B1-474E-A64A-DA767B03347F}" dt="2022-09-06T16:00:07.544" v="386"/>
      <pc:docMkLst>
        <pc:docMk/>
      </pc:docMkLst>
      <pc:sldChg chg="addSp delSp modSp mod">
        <pc:chgData name="Christopher" userId="6d4bbc41-54fc-430d-b7bb-d90b4b38b418" providerId="ADAL" clId="{B0B08E16-29B1-474E-A64A-DA767B03347F}" dt="2022-09-06T15:57:57.010" v="374" actId="1076"/>
        <pc:sldMkLst>
          <pc:docMk/>
          <pc:sldMk cId="2326874962" sldId="260"/>
        </pc:sldMkLst>
        <pc:spChg chg="mod">
          <ac:chgData name="Christopher" userId="6d4bbc41-54fc-430d-b7bb-d90b4b38b418" providerId="ADAL" clId="{B0B08E16-29B1-474E-A64A-DA767B03347F}" dt="2022-09-06T15:56:04.138" v="370" actId="120"/>
          <ac:spMkLst>
            <pc:docMk/>
            <pc:sldMk cId="2326874962" sldId="260"/>
            <ac:spMk id="2" creationId="{D4DE8B2D-4589-53AB-0344-5FD1179BE8B4}"/>
          </ac:spMkLst>
        </pc:spChg>
        <pc:spChg chg="mod">
          <ac:chgData name="Christopher" userId="6d4bbc41-54fc-430d-b7bb-d90b4b38b418" providerId="ADAL" clId="{B0B08E16-29B1-474E-A64A-DA767B03347F}" dt="2022-09-06T15:54:40.095" v="354" actId="115"/>
          <ac:spMkLst>
            <pc:docMk/>
            <pc:sldMk cId="2326874962" sldId="260"/>
            <ac:spMk id="3" creationId="{0E5EF614-66DD-9AF6-B8FA-DED9ED95B34D}"/>
          </ac:spMkLst>
        </pc:spChg>
        <pc:spChg chg="mod">
          <ac:chgData name="Christopher" userId="6d4bbc41-54fc-430d-b7bb-d90b4b38b418" providerId="ADAL" clId="{B0B08E16-29B1-474E-A64A-DA767B03347F}" dt="2022-09-06T15:56:09.591" v="371" actId="1076"/>
          <ac:spMkLst>
            <pc:docMk/>
            <pc:sldMk cId="2326874962" sldId="260"/>
            <ac:spMk id="4" creationId="{506AF8D6-AD40-AD69-7BF5-62162369B848}"/>
          </ac:spMkLst>
        </pc:spChg>
        <pc:spChg chg="del mod">
          <ac:chgData name="Christopher" userId="6d4bbc41-54fc-430d-b7bb-d90b4b38b418" providerId="ADAL" clId="{B0B08E16-29B1-474E-A64A-DA767B03347F}" dt="2022-09-06T15:54:47.361" v="355" actId="478"/>
          <ac:spMkLst>
            <pc:docMk/>
            <pc:sldMk cId="2326874962" sldId="260"/>
            <ac:spMk id="5" creationId="{8E5A8E05-7EC0-2E2A-BD88-3619C4746F51}"/>
          </ac:spMkLst>
        </pc:spChg>
        <pc:picChg chg="add del mod">
          <ac:chgData name="Christopher" userId="6d4bbc41-54fc-430d-b7bb-d90b4b38b418" providerId="ADAL" clId="{B0B08E16-29B1-474E-A64A-DA767B03347F}" dt="2022-09-06T15:57:31.809" v="372" actId="478"/>
          <ac:picMkLst>
            <pc:docMk/>
            <pc:sldMk cId="2326874962" sldId="260"/>
            <ac:picMk id="7" creationId="{BCD75384-130B-5BBF-84CE-486C4FB88C85}"/>
          </ac:picMkLst>
        </pc:picChg>
        <pc:picChg chg="add mod">
          <ac:chgData name="Christopher" userId="6d4bbc41-54fc-430d-b7bb-d90b4b38b418" providerId="ADAL" clId="{B0B08E16-29B1-474E-A64A-DA767B03347F}" dt="2022-09-06T15:57:57.010" v="374" actId="1076"/>
          <ac:picMkLst>
            <pc:docMk/>
            <pc:sldMk cId="2326874962" sldId="260"/>
            <ac:picMk id="9" creationId="{E0AC461C-8987-F3A2-41F3-12528EAC4119}"/>
          </ac:picMkLst>
        </pc:picChg>
      </pc:sldChg>
      <pc:sldChg chg="modSp mod addCm">
        <pc:chgData name="Christopher" userId="6d4bbc41-54fc-430d-b7bb-d90b4b38b418" providerId="ADAL" clId="{B0B08E16-29B1-474E-A64A-DA767B03347F}" dt="2022-09-06T16:00:07.544" v="386"/>
        <pc:sldMkLst>
          <pc:docMk/>
          <pc:sldMk cId="1073676690" sldId="270"/>
        </pc:sldMkLst>
        <pc:spChg chg="mod">
          <ac:chgData name="Christopher" userId="6d4bbc41-54fc-430d-b7bb-d90b4b38b418" providerId="ADAL" clId="{B0B08E16-29B1-474E-A64A-DA767B03347F}" dt="2022-09-06T15:16:26.803" v="202" actId="1076"/>
          <ac:spMkLst>
            <pc:docMk/>
            <pc:sldMk cId="1073676690" sldId="270"/>
            <ac:spMk id="2" creationId="{DE618FA8-A60D-9C12-E6CE-7E2D95C2CDA4}"/>
          </ac:spMkLst>
        </pc:spChg>
        <pc:spChg chg="mod">
          <ac:chgData name="Christopher" userId="6d4bbc41-54fc-430d-b7bb-d90b4b38b418" providerId="ADAL" clId="{B0B08E16-29B1-474E-A64A-DA767B03347F}" dt="2022-09-06T15:16:31.631" v="203" actId="1076"/>
          <ac:spMkLst>
            <pc:docMk/>
            <pc:sldMk cId="1073676690" sldId="270"/>
            <ac:spMk id="6" creationId="{BD3453C1-3239-6A66-C1AB-A2B13A304222}"/>
          </ac:spMkLst>
        </pc:spChg>
      </pc:sldChg>
      <pc:sldChg chg="addSp modSp mod">
        <pc:chgData name="Christopher" userId="6d4bbc41-54fc-430d-b7bb-d90b4b38b418" providerId="ADAL" clId="{B0B08E16-29B1-474E-A64A-DA767B03347F}" dt="2022-09-06T15:18:15.074" v="224" actId="20577"/>
        <pc:sldMkLst>
          <pc:docMk/>
          <pc:sldMk cId="4024070016" sldId="272"/>
        </pc:sldMkLst>
        <pc:spChg chg="add mod">
          <ac:chgData name="Christopher" userId="6d4bbc41-54fc-430d-b7bb-d90b4b38b418" providerId="ADAL" clId="{B0B08E16-29B1-474E-A64A-DA767B03347F}" dt="2022-09-06T15:18:15.074" v="224" actId="20577"/>
          <ac:spMkLst>
            <pc:docMk/>
            <pc:sldMk cId="4024070016" sldId="272"/>
            <ac:spMk id="4" creationId="{64AAA48B-007A-09E1-E70E-704230C4F0CE}"/>
          </ac:spMkLst>
        </pc:spChg>
      </pc:sldChg>
      <pc:sldChg chg="modSp mod">
        <pc:chgData name="Christopher" userId="6d4bbc41-54fc-430d-b7bb-d90b4b38b418" providerId="ADAL" clId="{B0B08E16-29B1-474E-A64A-DA767B03347F}" dt="2022-09-06T15:58:46.240" v="385" actId="20577"/>
        <pc:sldMkLst>
          <pc:docMk/>
          <pc:sldMk cId="4182660859" sldId="276"/>
        </pc:sldMkLst>
        <pc:spChg chg="mod">
          <ac:chgData name="Christopher" userId="6d4bbc41-54fc-430d-b7bb-d90b4b38b418" providerId="ADAL" clId="{B0B08E16-29B1-474E-A64A-DA767B03347F}" dt="2022-09-06T15:58:46.240" v="385" actId="20577"/>
          <ac:spMkLst>
            <pc:docMk/>
            <pc:sldMk cId="4182660859" sldId="276"/>
            <ac:spMk id="3" creationId="{D3BD5873-FF9D-B71C-3198-E79264B37F96}"/>
          </ac:spMkLst>
        </pc:spChg>
      </pc:sldChg>
      <pc:sldChg chg="modSp mod ord">
        <pc:chgData name="Christopher" userId="6d4bbc41-54fc-430d-b7bb-d90b4b38b418" providerId="ADAL" clId="{B0B08E16-29B1-474E-A64A-DA767B03347F}" dt="2022-09-06T15:11:32.635" v="10"/>
        <pc:sldMkLst>
          <pc:docMk/>
          <pc:sldMk cId="3514651741" sldId="277"/>
        </pc:sldMkLst>
        <pc:spChg chg="mod">
          <ac:chgData name="Christopher" userId="6d4bbc41-54fc-430d-b7bb-d90b4b38b418" providerId="ADAL" clId="{B0B08E16-29B1-474E-A64A-DA767B03347F}" dt="2022-09-06T15:11:02.810" v="8" actId="1076"/>
          <ac:spMkLst>
            <pc:docMk/>
            <pc:sldMk cId="3514651741" sldId="277"/>
            <ac:spMk id="2" creationId="{21DBC13A-A515-F52E-7881-46BD3EF6DAA5}"/>
          </ac:spMkLst>
        </pc:spChg>
        <pc:graphicFrameChg chg="mod">
          <ac:chgData name="Christopher" userId="6d4bbc41-54fc-430d-b7bb-d90b4b38b418" providerId="ADAL" clId="{B0B08E16-29B1-474E-A64A-DA767B03347F}" dt="2022-09-06T15:09:50.277" v="1"/>
          <ac:graphicFrameMkLst>
            <pc:docMk/>
            <pc:sldMk cId="3514651741" sldId="277"/>
            <ac:graphicFrameMk id="15" creationId="{2E532072-6315-0252-6B5E-878F75C8BB2B}"/>
          </ac:graphicFrameMkLst>
        </pc:graphicFrameChg>
        <pc:graphicFrameChg chg="mod">
          <ac:chgData name="Christopher" userId="6d4bbc41-54fc-430d-b7bb-d90b4b38b418" providerId="ADAL" clId="{B0B08E16-29B1-474E-A64A-DA767B03347F}" dt="2022-09-06T15:10:49.248" v="3"/>
          <ac:graphicFrameMkLst>
            <pc:docMk/>
            <pc:sldMk cId="3514651741" sldId="277"/>
            <ac:graphicFrameMk id="19" creationId="{7CEE0DC5-58E1-E911-F0CF-56F9C21F2397}"/>
          </ac:graphicFrameMkLst>
        </pc:graphicFrameChg>
      </pc:sldChg>
      <pc:sldChg chg="modSp new mod">
        <pc:chgData name="Christopher" userId="6d4bbc41-54fc-430d-b7bb-d90b4b38b418" providerId="ADAL" clId="{B0B08E16-29B1-474E-A64A-DA767B03347F}" dt="2022-09-06T15:22:56.668" v="312" actId="20577"/>
        <pc:sldMkLst>
          <pc:docMk/>
          <pc:sldMk cId="656673702" sldId="278"/>
        </pc:sldMkLst>
        <pc:spChg chg="mod">
          <ac:chgData name="Christopher" userId="6d4bbc41-54fc-430d-b7bb-d90b4b38b418" providerId="ADAL" clId="{B0B08E16-29B1-474E-A64A-DA767B03347F}" dt="2022-09-06T15:22:12.891" v="250" actId="20577"/>
          <ac:spMkLst>
            <pc:docMk/>
            <pc:sldMk cId="656673702" sldId="278"/>
            <ac:spMk id="2" creationId="{C9B5DAFD-2B7B-1F87-A954-4176A7B248A9}"/>
          </ac:spMkLst>
        </pc:spChg>
        <pc:spChg chg="mod">
          <ac:chgData name="Christopher" userId="6d4bbc41-54fc-430d-b7bb-d90b4b38b418" providerId="ADAL" clId="{B0B08E16-29B1-474E-A64A-DA767B03347F}" dt="2022-09-06T15:22:56.668" v="312" actId="20577"/>
          <ac:spMkLst>
            <pc:docMk/>
            <pc:sldMk cId="656673702" sldId="278"/>
            <ac:spMk id="3" creationId="{45079859-3AF6-C231-F04C-F4855E1B6D10}"/>
          </ac:spMkLst>
        </pc:spChg>
      </pc:sldChg>
    </pc:docChg>
  </pc:docChgLst>
  <pc:docChgLst>
    <pc:chgData name="Christopher Sihpol" userId="S::csihpol@newhartfordcthistory.org::6d4bbc41-54fc-430d-b7bb-d90b4b38b418" providerId="AD" clId="Web-{07A86F17-F25C-3C17-3EAD-2D18D73FF716}"/>
    <pc:docChg chg="modSld">
      <pc:chgData name="Christopher Sihpol" userId="S::csihpol@newhartfordcthistory.org::6d4bbc41-54fc-430d-b7bb-d90b4b38b418" providerId="AD" clId="Web-{07A86F17-F25C-3C17-3EAD-2D18D73FF716}" dt="2022-09-07T23:51:49.663" v="105" actId="14100"/>
      <pc:docMkLst>
        <pc:docMk/>
      </pc:docMkLst>
      <pc:sldChg chg="modSp">
        <pc:chgData name="Christopher Sihpol" userId="S::csihpol@newhartfordcthistory.org::6d4bbc41-54fc-430d-b7bb-d90b4b38b418" providerId="AD" clId="Web-{07A86F17-F25C-3C17-3EAD-2D18D73FF716}" dt="2022-09-07T23:27:03.235" v="60" actId="20577"/>
        <pc:sldMkLst>
          <pc:docMk/>
          <pc:sldMk cId="1549209232" sldId="258"/>
        </pc:sldMkLst>
        <pc:spChg chg="mod">
          <ac:chgData name="Christopher Sihpol" userId="S::csihpol@newhartfordcthistory.org::6d4bbc41-54fc-430d-b7bb-d90b4b38b418" providerId="AD" clId="Web-{07A86F17-F25C-3C17-3EAD-2D18D73FF716}" dt="2022-09-07T23:27:03.235" v="60" actId="20577"/>
          <ac:spMkLst>
            <pc:docMk/>
            <pc:sldMk cId="1549209232" sldId="258"/>
            <ac:spMk id="3" creationId="{2D07005A-3493-9157-E18B-DF0182E06ECE}"/>
          </ac:spMkLst>
        </pc:spChg>
      </pc:sldChg>
      <pc:sldChg chg="addSp delSp modSp">
        <pc:chgData name="Christopher Sihpol" userId="S::csihpol@newhartfordcthistory.org::6d4bbc41-54fc-430d-b7bb-d90b4b38b418" providerId="AD" clId="Web-{07A86F17-F25C-3C17-3EAD-2D18D73FF716}" dt="2022-09-07T23:42:57.525" v="103" actId="20577"/>
        <pc:sldMkLst>
          <pc:docMk/>
          <pc:sldMk cId="4024070016" sldId="272"/>
        </pc:sldMkLst>
        <pc:spChg chg="del mod">
          <ac:chgData name="Christopher Sihpol" userId="S::csihpol@newhartfordcthistory.org::6d4bbc41-54fc-430d-b7bb-d90b4b38b418" providerId="AD" clId="Web-{07A86F17-F25C-3C17-3EAD-2D18D73FF716}" dt="2022-09-07T23:34:00.933" v="62"/>
          <ac:spMkLst>
            <pc:docMk/>
            <pc:sldMk cId="4024070016" sldId="272"/>
            <ac:spMk id="4" creationId="{64AAA48B-007A-09E1-E70E-704230C4F0CE}"/>
          </ac:spMkLst>
        </pc:spChg>
        <pc:spChg chg="add mod">
          <ac:chgData name="Christopher Sihpol" userId="S::csihpol@newhartfordcthistory.org::6d4bbc41-54fc-430d-b7bb-d90b4b38b418" providerId="AD" clId="Web-{07A86F17-F25C-3C17-3EAD-2D18D73FF716}" dt="2022-09-07T23:42:26.118" v="92" actId="1076"/>
          <ac:spMkLst>
            <pc:docMk/>
            <pc:sldMk cId="4024070016" sldId="272"/>
            <ac:spMk id="6" creationId="{F16D112C-3918-7896-2D59-AD7241A360A7}"/>
          </ac:spMkLst>
        </pc:spChg>
        <pc:spChg chg="add mod">
          <ac:chgData name="Christopher Sihpol" userId="S::csihpol@newhartfordcthistory.org::6d4bbc41-54fc-430d-b7bb-d90b4b38b418" providerId="AD" clId="Web-{07A86F17-F25C-3C17-3EAD-2D18D73FF716}" dt="2022-09-07T23:42:57.525" v="103" actId="20577"/>
          <ac:spMkLst>
            <pc:docMk/>
            <pc:sldMk cId="4024070016" sldId="272"/>
            <ac:spMk id="7" creationId="{588D7D34-16FA-1738-504D-180AD8BCF449}"/>
          </ac:spMkLst>
        </pc:spChg>
        <pc:picChg chg="add mod">
          <ac:chgData name="Christopher Sihpol" userId="S::csihpol@newhartfordcthistory.org::6d4bbc41-54fc-430d-b7bb-d90b4b38b418" providerId="AD" clId="Web-{07A86F17-F25C-3C17-3EAD-2D18D73FF716}" dt="2022-09-07T23:42:11.586" v="90" actId="1076"/>
          <ac:picMkLst>
            <pc:docMk/>
            <pc:sldMk cId="4024070016" sldId="272"/>
            <ac:picMk id="5" creationId="{6E3D351E-6FAC-C816-56DA-58CA1A665CFB}"/>
          </ac:picMkLst>
        </pc:picChg>
        <pc:picChg chg="add mod">
          <ac:chgData name="Christopher Sihpol" userId="S::csihpol@newhartfordcthistory.org::6d4bbc41-54fc-430d-b7bb-d90b4b38b418" providerId="AD" clId="Web-{07A86F17-F25C-3C17-3EAD-2D18D73FF716}" dt="2022-09-07T23:42:07.164" v="89" actId="14100"/>
          <ac:picMkLst>
            <pc:docMk/>
            <pc:sldMk cId="4024070016" sldId="272"/>
            <ac:picMk id="8" creationId="{0A330E36-8103-7169-98F1-F0BA83D14BFE}"/>
          </ac:picMkLst>
        </pc:picChg>
      </pc:sldChg>
      <pc:sldChg chg="modSp">
        <pc:chgData name="Christopher Sihpol" userId="S::csihpol@newhartfordcthistory.org::6d4bbc41-54fc-430d-b7bb-d90b4b38b418" providerId="AD" clId="Web-{07A86F17-F25C-3C17-3EAD-2D18D73FF716}" dt="2022-09-07T23:51:49.663" v="105" actId="14100"/>
        <pc:sldMkLst>
          <pc:docMk/>
          <pc:sldMk cId="3514651741" sldId="277"/>
        </pc:sldMkLst>
        <pc:graphicFrameChg chg="mod">
          <ac:chgData name="Christopher Sihpol" userId="S::csihpol@newhartfordcthistory.org::6d4bbc41-54fc-430d-b7bb-d90b4b38b418" providerId="AD" clId="Web-{07A86F17-F25C-3C17-3EAD-2D18D73FF716}" dt="2022-09-07T23:51:49.663" v="105" actId="14100"/>
          <ac:graphicFrameMkLst>
            <pc:docMk/>
            <pc:sldMk cId="3514651741" sldId="277"/>
            <ac:graphicFrameMk id="19" creationId="{7CEE0DC5-58E1-E911-F0CF-56F9C21F2397}"/>
          </ac:graphicFrameMkLst>
        </pc:graphicFrameChg>
      </pc:sldChg>
    </pc:docChg>
  </pc:docChgLst>
  <pc:docChgLst>
    <pc:chgData name="Christopher Sihpol" userId="S::csihpol@newhartfordcthistory.org::6d4bbc41-54fc-430d-b7bb-d90b4b38b418" providerId="AD" clId="Web-{90BFADC4-B25B-C73F-99CE-8F073E219473}"/>
    <pc:docChg chg="modSld">
      <pc:chgData name="Christopher Sihpol" userId="S::csihpol@newhartfordcthistory.org::6d4bbc41-54fc-430d-b7bb-d90b4b38b418" providerId="AD" clId="Web-{90BFADC4-B25B-C73F-99CE-8F073E219473}" dt="2022-09-07T23:24:32.971" v="146" actId="20577"/>
      <pc:docMkLst>
        <pc:docMk/>
      </pc:docMkLst>
      <pc:sldChg chg="modSp">
        <pc:chgData name="Christopher Sihpol" userId="S::csihpol@newhartfordcthistory.org::6d4bbc41-54fc-430d-b7bb-d90b4b38b418" providerId="AD" clId="Web-{90BFADC4-B25B-C73F-99CE-8F073E219473}" dt="2022-09-07T23:24:32.971" v="146" actId="20577"/>
        <pc:sldMkLst>
          <pc:docMk/>
          <pc:sldMk cId="656673702" sldId="278"/>
        </pc:sldMkLst>
        <pc:spChg chg="mod">
          <ac:chgData name="Christopher Sihpol" userId="S::csihpol@newhartfordcthistory.org::6d4bbc41-54fc-430d-b7bb-d90b4b38b418" providerId="AD" clId="Web-{90BFADC4-B25B-C73F-99CE-8F073E219473}" dt="2022-09-07T23:24:32.971" v="146" actId="20577"/>
          <ac:spMkLst>
            <pc:docMk/>
            <pc:sldMk cId="656673702" sldId="278"/>
            <ac:spMk id="3" creationId="{45079859-3AF6-C231-F04C-F4855E1B6D10}"/>
          </ac:spMkLst>
        </pc:spChg>
      </pc:sldChg>
    </pc:docChg>
  </pc:docChgLst>
  <pc:docChgLst>
    <pc:chgData name="Christopher Sihpol" userId="S::csihpol@newhartfordcthistory.org::6d4bbc41-54fc-430d-b7bb-d90b4b38b418" providerId="AD" clId="Web-{5D0CA1EF-070A-7C9D-AD00-FA2058C11964}"/>
    <pc:docChg chg="modSld">
      <pc:chgData name="Christopher Sihpol" userId="S::csihpol@newhartfordcthistory.org::6d4bbc41-54fc-430d-b7bb-d90b4b38b418" providerId="AD" clId="Web-{5D0CA1EF-070A-7C9D-AD00-FA2058C11964}" dt="2022-09-06T16:18:03.918" v="1" actId="14100"/>
      <pc:docMkLst>
        <pc:docMk/>
      </pc:docMkLst>
      <pc:sldChg chg="modSp">
        <pc:chgData name="Christopher Sihpol" userId="S::csihpol@newhartfordcthistory.org::6d4bbc41-54fc-430d-b7bb-d90b4b38b418" providerId="AD" clId="Web-{5D0CA1EF-070A-7C9D-AD00-FA2058C11964}" dt="2022-09-06T16:18:03.918" v="1" actId="14100"/>
        <pc:sldMkLst>
          <pc:docMk/>
          <pc:sldMk cId="3506326952" sldId="275"/>
        </pc:sldMkLst>
        <pc:spChg chg="mod">
          <ac:chgData name="Christopher Sihpol" userId="S::csihpol@newhartfordcthistory.org::6d4bbc41-54fc-430d-b7bb-d90b4b38b418" providerId="AD" clId="Web-{5D0CA1EF-070A-7C9D-AD00-FA2058C11964}" dt="2022-09-06T16:17:56.652" v="0" actId="14100"/>
          <ac:spMkLst>
            <pc:docMk/>
            <pc:sldMk cId="3506326952" sldId="275"/>
            <ac:spMk id="3" creationId="{A49BFEC7-C3BF-7541-4B7F-5FA453562077}"/>
          </ac:spMkLst>
        </pc:spChg>
        <pc:picChg chg="mod">
          <ac:chgData name="Christopher Sihpol" userId="S::csihpol@newhartfordcthistory.org::6d4bbc41-54fc-430d-b7bb-d90b4b38b418" providerId="AD" clId="Web-{5D0CA1EF-070A-7C9D-AD00-FA2058C11964}" dt="2022-09-06T16:18:03.918" v="1" actId="14100"/>
          <ac:picMkLst>
            <pc:docMk/>
            <pc:sldMk cId="3506326952" sldId="275"/>
            <ac:picMk id="5" creationId="{FF8E5C59-0929-9079-522E-EC52E50C213E}"/>
          </ac:picMkLst>
        </pc:picChg>
      </pc:sldChg>
    </pc:docChg>
  </pc:docChgLst>
  <pc:docChgLst>
    <pc:chgData name="Christopher Sihpol" userId="S::csihpol@newhartfordcthistory.org::6d4bbc41-54fc-430d-b7bb-d90b4b38b418" providerId="AD" clId="Web-{9EFEDD5C-1883-4EA8-AD5B-76D0645DE9E4}"/>
    <pc:docChg chg="modSld">
      <pc:chgData name="Christopher Sihpol" userId="S::csihpol@newhartfordcthistory.org::6d4bbc41-54fc-430d-b7bb-d90b4b38b418" providerId="AD" clId="Web-{9EFEDD5C-1883-4EA8-AD5B-76D0645DE9E4}" dt="2022-09-07T23:09:54.823" v="106" actId="14100"/>
      <pc:docMkLst>
        <pc:docMk/>
      </pc:docMkLst>
      <pc:sldChg chg="modSp">
        <pc:chgData name="Christopher Sihpol" userId="S::csihpol@newhartfordcthistory.org::6d4bbc41-54fc-430d-b7bb-d90b4b38b418" providerId="AD" clId="Web-{9EFEDD5C-1883-4EA8-AD5B-76D0645DE9E4}" dt="2022-09-07T23:04:34.502" v="18" actId="20577"/>
        <pc:sldMkLst>
          <pc:docMk/>
          <pc:sldMk cId="491636614" sldId="257"/>
        </pc:sldMkLst>
        <pc:spChg chg="mod">
          <ac:chgData name="Christopher Sihpol" userId="S::csihpol@newhartfordcthistory.org::6d4bbc41-54fc-430d-b7bb-d90b4b38b418" providerId="AD" clId="Web-{9EFEDD5C-1883-4EA8-AD5B-76D0645DE9E4}" dt="2022-09-07T23:04:34.502" v="18" actId="20577"/>
          <ac:spMkLst>
            <pc:docMk/>
            <pc:sldMk cId="491636614" sldId="257"/>
            <ac:spMk id="3" creationId="{3DCC9A70-2849-F63F-69F0-0F56A7FF2F83}"/>
          </ac:spMkLst>
        </pc:spChg>
      </pc:sldChg>
      <pc:sldChg chg="modSp">
        <pc:chgData name="Christopher Sihpol" userId="S::csihpol@newhartfordcthistory.org::6d4bbc41-54fc-430d-b7bb-d90b4b38b418" providerId="AD" clId="Web-{9EFEDD5C-1883-4EA8-AD5B-76D0645DE9E4}" dt="2022-09-07T23:07:38.351" v="95" actId="20577"/>
        <pc:sldMkLst>
          <pc:docMk/>
          <pc:sldMk cId="1549209232" sldId="258"/>
        </pc:sldMkLst>
        <pc:spChg chg="mod">
          <ac:chgData name="Christopher Sihpol" userId="S::csihpol@newhartfordcthistory.org::6d4bbc41-54fc-430d-b7bb-d90b4b38b418" providerId="AD" clId="Web-{9EFEDD5C-1883-4EA8-AD5B-76D0645DE9E4}" dt="2022-09-07T23:07:38.351" v="95" actId="20577"/>
          <ac:spMkLst>
            <pc:docMk/>
            <pc:sldMk cId="1549209232" sldId="258"/>
            <ac:spMk id="3" creationId="{2D07005A-3493-9157-E18B-DF0182E06ECE}"/>
          </ac:spMkLst>
        </pc:spChg>
      </pc:sldChg>
      <pc:sldChg chg="modSp">
        <pc:chgData name="Christopher Sihpol" userId="S::csihpol@newhartfordcthistory.org::6d4bbc41-54fc-430d-b7bb-d90b4b38b418" providerId="AD" clId="Web-{9EFEDD5C-1883-4EA8-AD5B-76D0645DE9E4}" dt="2022-09-07T23:08:39.462" v="102" actId="20577"/>
        <pc:sldMkLst>
          <pc:docMk/>
          <pc:sldMk cId="2326874962" sldId="260"/>
        </pc:sldMkLst>
        <pc:spChg chg="mod">
          <ac:chgData name="Christopher Sihpol" userId="S::csihpol@newhartfordcthistory.org::6d4bbc41-54fc-430d-b7bb-d90b4b38b418" providerId="AD" clId="Web-{9EFEDD5C-1883-4EA8-AD5B-76D0645DE9E4}" dt="2022-09-07T23:08:39.462" v="102" actId="20577"/>
          <ac:spMkLst>
            <pc:docMk/>
            <pc:sldMk cId="2326874962" sldId="260"/>
            <ac:spMk id="2" creationId="{D4DE8B2D-4589-53AB-0344-5FD1179BE8B4}"/>
          </ac:spMkLst>
        </pc:spChg>
      </pc:sldChg>
      <pc:sldChg chg="addSp delSp modSp">
        <pc:chgData name="Christopher Sihpol" userId="S::csihpol@newhartfordcthistory.org::6d4bbc41-54fc-430d-b7bb-d90b4b38b418" providerId="AD" clId="Web-{9EFEDD5C-1883-4EA8-AD5B-76D0645DE9E4}" dt="2022-09-07T23:09:54.823" v="106" actId="14100"/>
        <pc:sldMkLst>
          <pc:docMk/>
          <pc:sldMk cId="337080681" sldId="263"/>
        </pc:sldMkLst>
        <pc:spChg chg="mod">
          <ac:chgData name="Christopher Sihpol" userId="S::csihpol@newhartfordcthistory.org::6d4bbc41-54fc-430d-b7bb-d90b4b38b418" providerId="AD" clId="Web-{9EFEDD5C-1883-4EA8-AD5B-76D0645DE9E4}" dt="2022-09-07T23:09:54.823" v="106" actId="14100"/>
          <ac:spMkLst>
            <pc:docMk/>
            <pc:sldMk cId="337080681" sldId="263"/>
            <ac:spMk id="2" creationId="{6CD834F3-DCA4-3313-EAED-AC1A3AABAA0C}"/>
          </ac:spMkLst>
        </pc:spChg>
        <pc:spChg chg="add del mod">
          <ac:chgData name="Christopher Sihpol" userId="S::csihpol@newhartfordcthistory.org::6d4bbc41-54fc-430d-b7bb-d90b4b38b418" providerId="AD" clId="Web-{9EFEDD5C-1883-4EA8-AD5B-76D0645DE9E4}" dt="2022-09-07T23:09:47.448" v="104"/>
          <ac:spMkLst>
            <pc:docMk/>
            <pc:sldMk cId="337080681" sldId="263"/>
            <ac:spMk id="4" creationId="{88F1C790-6955-657F-2562-FF8938463D6C}"/>
          </ac:spMkLst>
        </pc:spChg>
        <pc:spChg chg="del">
          <ac:chgData name="Christopher Sihpol" userId="S::csihpol@newhartfordcthistory.org::6d4bbc41-54fc-430d-b7bb-d90b4b38b418" providerId="AD" clId="Web-{9EFEDD5C-1883-4EA8-AD5B-76D0645DE9E4}" dt="2022-09-07T23:09:44.073" v="103"/>
          <ac:spMkLst>
            <pc:docMk/>
            <pc:sldMk cId="337080681" sldId="263"/>
            <ac:spMk id="9" creationId="{6672441C-E8F8-EBD2-4192-7CFFADB0F2CD}"/>
          </ac:spMkLst>
        </pc:spChg>
      </pc:sldChg>
    </pc:docChg>
  </pc:docChgLst>
</pc:chgInfo>
</file>

<file path=ppt/comments/modernComment_10E_3FFF0192.xml><?xml version="1.0" encoding="utf-8"?>
<p188:cmLst xmlns:a="http://schemas.openxmlformats.org/drawingml/2006/main" xmlns:r="http://schemas.openxmlformats.org/officeDocument/2006/relationships" xmlns:p188="http://schemas.microsoft.com/office/powerpoint/2018/8/main">
  <p188:cm id="{00DA4450-AED2-4276-AF8D-8A5BA8A349EC}" authorId="{0C7AB56E-431E-B8D1-91AE-2454FE08003E}" created="2022-09-06T16:00:07.513">
    <pc:sldMkLst xmlns:pc="http://schemas.microsoft.com/office/powerpoint/2013/main/command">
      <pc:docMk/>
      <pc:sldMk cId="1073676690" sldId="270"/>
    </pc:sldMkLst>
    <p188:txBody>
      <a:bodyPr/>
      <a:lstStyle/>
      <a:p>
        <a:r>
          <a:rPr lang="en-US"/>
          <a:t>How much land was given for each distribution?</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0C91D6-7B07-49FA-B70D-20B25D4BE40D}" type="datetimeFigureOut">
              <a:rPr lang="en-US" smtClean="0"/>
              <a:t>9/11/2022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A8D8A5-B407-44B1-AE25-91FC7FC3B4FB}" type="slidenum">
              <a:rPr lang="en-US" smtClean="0"/>
              <a:t>‹#›</a:t>
            </a:fld>
            <a:endParaRPr lang="en-US"/>
          </a:p>
        </p:txBody>
      </p:sp>
    </p:spTree>
    <p:extLst>
      <p:ext uri="{BB962C8B-B14F-4D97-AF65-F5344CB8AC3E}">
        <p14:creationId xmlns:p14="http://schemas.microsoft.com/office/powerpoint/2010/main" val="38652677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A8D8A5-B407-44B1-AE25-91FC7FC3B4FB}" type="slidenum">
              <a:rPr lang="en-US" smtClean="0"/>
              <a:t>13</a:t>
            </a:fld>
            <a:endParaRPr lang="en-US"/>
          </a:p>
        </p:txBody>
      </p:sp>
    </p:spTree>
    <p:extLst>
      <p:ext uri="{BB962C8B-B14F-4D97-AF65-F5344CB8AC3E}">
        <p14:creationId xmlns:p14="http://schemas.microsoft.com/office/powerpoint/2010/main" val="3945542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A8D8A5-B407-44B1-AE25-91FC7FC3B4FB}" type="slidenum">
              <a:rPr lang="en-US" smtClean="0"/>
              <a:t>15</a:t>
            </a:fld>
            <a:endParaRPr lang="en-US"/>
          </a:p>
        </p:txBody>
      </p:sp>
    </p:spTree>
    <p:extLst>
      <p:ext uri="{BB962C8B-B14F-4D97-AF65-F5344CB8AC3E}">
        <p14:creationId xmlns:p14="http://schemas.microsoft.com/office/powerpoint/2010/main" val="3132342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9/11/2022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9/11/2022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9/11/2022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9/11/2022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9/11/2022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newhartfordcthistory.or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18/10/relationships/comments" Target="../comments/modernComment_10E_3FFF0192.xm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22.emf"/><Relationship Id="rId3" Type="http://schemas.openxmlformats.org/officeDocument/2006/relationships/image" Target="../media/image17.emf"/><Relationship Id="rId7" Type="http://schemas.openxmlformats.org/officeDocument/2006/relationships/image" Target="../media/image19.emf"/><Relationship Id="rId12" Type="http://schemas.openxmlformats.org/officeDocument/2006/relationships/oleObject" Target="../embeddings/oleObject6.bin"/><Relationship Id="rId17" Type="http://schemas.openxmlformats.org/officeDocument/2006/relationships/image" Target="../media/image24.wmf"/><Relationship Id="rId2" Type="http://schemas.openxmlformats.org/officeDocument/2006/relationships/oleObject" Target="../embeddings/oleObject1.bin"/><Relationship Id="rId16" Type="http://schemas.openxmlformats.org/officeDocument/2006/relationships/oleObject" Target="../embeddings/oleObject8.bin"/><Relationship Id="rId1" Type="http://schemas.openxmlformats.org/officeDocument/2006/relationships/slideLayout" Target="../slideLayouts/slideLayout2.xml"/><Relationship Id="rId6" Type="http://schemas.openxmlformats.org/officeDocument/2006/relationships/oleObject" Target="../embeddings/oleObject3.bin"/><Relationship Id="rId11" Type="http://schemas.openxmlformats.org/officeDocument/2006/relationships/image" Target="../media/image21.emf"/><Relationship Id="rId5" Type="http://schemas.openxmlformats.org/officeDocument/2006/relationships/image" Target="../media/image18.emf"/><Relationship Id="rId15" Type="http://schemas.openxmlformats.org/officeDocument/2006/relationships/image" Target="../media/image23.emf"/><Relationship Id="rId10" Type="http://schemas.openxmlformats.org/officeDocument/2006/relationships/oleObject" Target="../embeddings/oleObject5.bin"/><Relationship Id="rId4" Type="http://schemas.openxmlformats.org/officeDocument/2006/relationships/oleObject" Target="../embeddings/oleObject2.bin"/><Relationship Id="rId9" Type="http://schemas.openxmlformats.org/officeDocument/2006/relationships/image" Target="../media/image20.emf"/><Relationship Id="rId14" Type="http://schemas.openxmlformats.org/officeDocument/2006/relationships/oleObject" Target="../embeddings/oleObject7.bin"/></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Title 3">
            <a:extLst>
              <a:ext uri="{FF2B5EF4-FFF2-40B4-BE49-F238E27FC236}">
                <a16:creationId xmlns:a16="http://schemas.microsoft.com/office/drawing/2014/main" id="{9B9C7E31-383D-C662-E749-58246B1017B4}"/>
              </a:ext>
            </a:extLst>
          </p:cNvPr>
          <p:cNvSpPr>
            <a:spLocks noGrp="1"/>
          </p:cNvSpPr>
          <p:nvPr>
            <p:ph type="ctrTitle"/>
          </p:nvPr>
        </p:nvSpPr>
        <p:spPr>
          <a:xfrm>
            <a:off x="1314824" y="735106"/>
            <a:ext cx="10053763" cy="2928470"/>
          </a:xfrm>
        </p:spPr>
        <p:txBody>
          <a:bodyPr anchor="b">
            <a:normAutofit/>
          </a:bodyPr>
          <a:lstStyle/>
          <a:p>
            <a:pPr algn="l"/>
            <a:r>
              <a:rPr lang="en-US" sz="4800" dirty="0">
                <a:solidFill>
                  <a:srgbClr val="FFFFFF"/>
                </a:solidFill>
              </a:rPr>
              <a:t>New Hartford Historical Society  </a:t>
            </a:r>
          </a:p>
        </p:txBody>
      </p:sp>
      <p:sp>
        <p:nvSpPr>
          <p:cNvPr id="5" name="Subtitle 4">
            <a:extLst>
              <a:ext uri="{FF2B5EF4-FFF2-40B4-BE49-F238E27FC236}">
                <a16:creationId xmlns:a16="http://schemas.microsoft.com/office/drawing/2014/main" id="{3C92C209-1BCD-78A6-3618-7A155E8D46EA}"/>
              </a:ext>
            </a:extLst>
          </p:cNvPr>
          <p:cNvSpPr>
            <a:spLocks noGrp="1"/>
          </p:cNvSpPr>
          <p:nvPr>
            <p:ph type="subTitle" idx="1"/>
          </p:nvPr>
        </p:nvSpPr>
        <p:spPr>
          <a:xfrm>
            <a:off x="1350682" y="4398682"/>
            <a:ext cx="10005951" cy="2192618"/>
          </a:xfrm>
        </p:spPr>
        <p:txBody>
          <a:bodyPr anchor="ctr">
            <a:normAutofit fontScale="85000" lnSpcReduction="20000"/>
          </a:bodyPr>
          <a:lstStyle/>
          <a:p>
            <a:pPr algn="l">
              <a:lnSpc>
                <a:spcPct val="120000"/>
              </a:lnSpc>
            </a:pPr>
            <a:r>
              <a:rPr lang="en-US" dirty="0"/>
              <a:t>Website: </a:t>
            </a:r>
            <a:r>
              <a:rPr lang="en-US" dirty="0">
                <a:hlinkClick r:id="rId2"/>
              </a:rPr>
              <a:t>https://newhartfordcthistory.org</a:t>
            </a:r>
            <a:endParaRPr lang="en-US" dirty="0"/>
          </a:p>
          <a:p>
            <a:pPr algn="l">
              <a:lnSpc>
                <a:spcPct val="120000"/>
              </a:lnSpc>
            </a:pPr>
            <a:r>
              <a:rPr lang="en-US" dirty="0"/>
              <a:t>Phone: 860-379-6894</a:t>
            </a:r>
          </a:p>
          <a:p>
            <a:pPr algn="l">
              <a:lnSpc>
                <a:spcPct val="120000"/>
              </a:lnSpc>
            </a:pPr>
            <a:r>
              <a:rPr lang="en-US" dirty="0"/>
              <a:t>Address:	P.O. Box 41</a:t>
            </a:r>
          </a:p>
          <a:p>
            <a:pPr algn="l">
              <a:lnSpc>
                <a:spcPct val="120000"/>
              </a:lnSpc>
            </a:pPr>
            <a:r>
              <a:rPr lang="en-US" dirty="0"/>
              <a:t>	529 Main Street</a:t>
            </a:r>
          </a:p>
          <a:p>
            <a:pPr algn="l">
              <a:lnSpc>
                <a:spcPct val="120000"/>
              </a:lnSpc>
            </a:pPr>
            <a:r>
              <a:rPr lang="en-US" dirty="0"/>
              <a:t>	New Hartford, CT 06057</a:t>
            </a:r>
          </a:p>
        </p:txBody>
      </p:sp>
    </p:spTree>
    <p:extLst>
      <p:ext uri="{BB962C8B-B14F-4D97-AF65-F5344CB8AC3E}">
        <p14:creationId xmlns:p14="http://schemas.microsoft.com/office/powerpoint/2010/main" val="488950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55608"/>
            <a:ext cx="9144000" cy="3725591"/>
          </a:xfrm>
        </p:spPr>
        <p:txBody>
          <a:bodyPr>
            <a:noAutofit/>
          </a:bodyPr>
          <a:lstStyle/>
          <a:p>
            <a:r>
              <a:rPr lang="en-US" sz="4800" b="1" dirty="0">
                <a:ea typeface="+mj-lt"/>
                <a:cs typeface="+mj-lt"/>
              </a:rPr>
              <a:t>New Hartford, CT</a:t>
            </a:r>
            <a:r>
              <a:rPr lang="en-US" sz="4800" dirty="0">
                <a:ea typeface="+mj-lt"/>
                <a:cs typeface="+mj-lt"/>
              </a:rPr>
              <a:t> </a:t>
            </a:r>
            <a:br>
              <a:rPr lang="en-US" sz="4800" dirty="0">
                <a:ea typeface="+mj-lt"/>
                <a:cs typeface="+mj-lt"/>
              </a:rPr>
            </a:br>
            <a:endParaRPr lang="en-US" sz="4800" dirty="0"/>
          </a:p>
          <a:p>
            <a:r>
              <a:rPr lang="en-US" sz="4800" b="1" dirty="0">
                <a:ea typeface="+mj-lt"/>
                <a:cs typeface="+mj-lt"/>
              </a:rPr>
              <a:t>Founding</a:t>
            </a:r>
            <a:r>
              <a:rPr lang="en-US" sz="4800" dirty="0">
                <a:ea typeface="+mj-lt"/>
                <a:cs typeface="+mj-lt"/>
              </a:rPr>
              <a:t> &amp; </a:t>
            </a:r>
            <a:r>
              <a:rPr lang="en-US" sz="4800" b="1" dirty="0">
                <a:ea typeface="+mj-lt"/>
                <a:cs typeface="+mj-lt"/>
              </a:rPr>
              <a:t>Early Settlement</a:t>
            </a:r>
            <a:r>
              <a:rPr lang="en-US" sz="4800" dirty="0">
                <a:ea typeface="+mj-lt"/>
                <a:cs typeface="+mj-lt"/>
              </a:rPr>
              <a:t> </a:t>
            </a:r>
            <a:br>
              <a:rPr lang="en-US" sz="4800" dirty="0">
                <a:ea typeface="+mj-lt"/>
                <a:cs typeface="+mj-lt"/>
              </a:rPr>
            </a:br>
            <a:endParaRPr lang="en-US" sz="4800" dirty="0"/>
          </a:p>
          <a:p>
            <a:r>
              <a:rPr lang="en-US" sz="4800" b="1" dirty="0">
                <a:ea typeface="+mj-lt"/>
                <a:cs typeface="+mj-lt"/>
              </a:rPr>
              <a:t>1733</a:t>
            </a:r>
            <a:endParaRPr lang="en-US" sz="4800" dirty="0">
              <a:cs typeface="Calibri Light"/>
            </a:endParaRPr>
          </a:p>
        </p:txBody>
      </p:sp>
      <p:sp>
        <p:nvSpPr>
          <p:cNvPr id="3" name="Subtitle 2"/>
          <p:cNvSpPr>
            <a:spLocks noGrp="1"/>
          </p:cNvSpPr>
          <p:nvPr>
            <p:ph type="subTitle" idx="1"/>
          </p:nvPr>
        </p:nvSpPr>
        <p:spPr>
          <a:xfrm>
            <a:off x="1524000" y="4864401"/>
            <a:ext cx="9144000" cy="1125237"/>
          </a:xfrm>
        </p:spPr>
        <p:txBody>
          <a:bodyPr vert="horz" lIns="91440" tIns="45720" rIns="91440" bIns="45720" rtlCol="0" anchor="t">
            <a:normAutofit lnSpcReduction="10000"/>
          </a:bodyPr>
          <a:lstStyle/>
          <a:p>
            <a:pPr>
              <a:spcBef>
                <a:spcPct val="0"/>
              </a:spcBef>
            </a:pPr>
            <a:r>
              <a:rPr lang="en-US" sz="2800" b="1" dirty="0">
                <a:ea typeface="+mn-lt"/>
                <a:cs typeface="+mn-lt"/>
              </a:rPr>
              <a:t>New Hartford Historical Society </a:t>
            </a:r>
          </a:p>
          <a:p>
            <a:pPr>
              <a:spcBef>
                <a:spcPct val="0"/>
              </a:spcBef>
            </a:pPr>
            <a:r>
              <a:rPr lang="en-US" dirty="0">
                <a:ea typeface="+mn-lt"/>
                <a:cs typeface="+mn-lt"/>
              </a:rPr>
              <a:t>David C. Krimmel </a:t>
            </a:r>
          </a:p>
          <a:p>
            <a:pPr>
              <a:spcBef>
                <a:spcPct val="0"/>
              </a:spcBef>
            </a:pPr>
            <a:r>
              <a:rPr lang="en-US" dirty="0">
                <a:ea typeface="+mn-lt"/>
                <a:cs typeface="+mn-lt"/>
              </a:rPr>
              <a:t>September 2022 </a:t>
            </a:r>
            <a:endParaRPr lang="en-US" dirty="0"/>
          </a:p>
        </p:txBody>
      </p:sp>
    </p:spTree>
    <p:extLst>
      <p:ext uri="{BB962C8B-B14F-4D97-AF65-F5344CB8AC3E}">
        <p14:creationId xmlns:p14="http://schemas.microsoft.com/office/powerpoint/2010/main" val="109857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1FB36-AE18-3707-0A88-EEB9B82752E4}"/>
              </a:ext>
            </a:extLst>
          </p:cNvPr>
          <p:cNvSpPr>
            <a:spLocks noGrp="1"/>
          </p:cNvSpPr>
          <p:nvPr>
            <p:ph type="title"/>
          </p:nvPr>
        </p:nvSpPr>
        <p:spPr/>
        <p:txBody>
          <a:bodyPr/>
          <a:lstStyle/>
          <a:p>
            <a:r>
              <a:rPr lang="en-US" b="1" dirty="0"/>
              <a:t>Our Presenter: David Krimmel</a:t>
            </a:r>
          </a:p>
        </p:txBody>
      </p:sp>
      <p:sp>
        <p:nvSpPr>
          <p:cNvPr id="3" name="Content Placeholder 2">
            <a:extLst>
              <a:ext uri="{FF2B5EF4-FFF2-40B4-BE49-F238E27FC236}">
                <a16:creationId xmlns:a16="http://schemas.microsoft.com/office/drawing/2014/main" id="{3DCC9A70-2849-F63F-69F0-0F56A7FF2F83}"/>
              </a:ext>
            </a:extLst>
          </p:cNvPr>
          <p:cNvSpPr>
            <a:spLocks noGrp="1"/>
          </p:cNvSpPr>
          <p:nvPr>
            <p:ph idx="1"/>
          </p:nvPr>
        </p:nvSpPr>
        <p:spPr/>
        <p:txBody>
          <a:bodyPr vert="horz" lIns="91440" tIns="45720" rIns="91440" bIns="45720" rtlCol="0" anchor="t">
            <a:normAutofit/>
          </a:bodyPr>
          <a:lstStyle/>
          <a:p>
            <a:pPr marL="0" indent="0" algn="ctr">
              <a:buNone/>
            </a:pPr>
            <a:r>
              <a:rPr lang="en-US" dirty="0"/>
              <a:t>Town Historian Emeritus</a:t>
            </a:r>
          </a:p>
          <a:p>
            <a:pPr marL="0" indent="0">
              <a:buNone/>
            </a:pPr>
            <a:endParaRPr lang="en-US" dirty="0"/>
          </a:p>
          <a:p>
            <a:pPr marL="0" indent="0">
              <a:buNone/>
            </a:pPr>
            <a:r>
              <a:rPr lang="en-US" dirty="0"/>
              <a:t>25 Years with NHHS</a:t>
            </a:r>
            <a:endParaRPr lang="en-US">
              <a:cs typeface="Calibri"/>
            </a:endParaRPr>
          </a:p>
          <a:p>
            <a:pPr marL="0" indent="0">
              <a:buNone/>
            </a:pPr>
            <a:r>
              <a:rPr lang="en-US" dirty="0"/>
              <a:t>Other Major Presentations: Brick Houses, Watson Houses </a:t>
            </a:r>
            <a:endParaRPr lang="en-US" dirty="0">
              <a:cs typeface="Calibri" panose="020F0502020204030204"/>
            </a:endParaRPr>
          </a:p>
          <a:p>
            <a:pPr marL="0" indent="0" algn="ctr">
              <a:buNone/>
            </a:pPr>
            <a:endParaRPr lang="en-US" dirty="0"/>
          </a:p>
          <a:p>
            <a:pPr marL="0" indent="0" algn="ctr">
              <a:buNone/>
            </a:pPr>
            <a:endParaRPr lang="en-US" dirty="0"/>
          </a:p>
          <a:p>
            <a:pPr marL="0" indent="0" algn="ctr">
              <a:buNone/>
            </a:pPr>
            <a:r>
              <a:rPr lang="en-US" sz="4400" dirty="0"/>
              <a:t>Thank you David!</a:t>
            </a:r>
          </a:p>
        </p:txBody>
      </p:sp>
    </p:spTree>
    <p:extLst>
      <p:ext uri="{BB962C8B-B14F-4D97-AF65-F5344CB8AC3E}">
        <p14:creationId xmlns:p14="http://schemas.microsoft.com/office/powerpoint/2010/main" val="491636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C9BA5-920C-726E-AC41-EB6711B9C7DD}"/>
              </a:ext>
            </a:extLst>
          </p:cNvPr>
          <p:cNvSpPr>
            <a:spLocks noGrp="1"/>
          </p:cNvSpPr>
          <p:nvPr>
            <p:ph type="title"/>
          </p:nvPr>
        </p:nvSpPr>
        <p:spPr/>
        <p:txBody>
          <a:bodyPr/>
          <a:lstStyle/>
          <a:p>
            <a:r>
              <a:rPr lang="en-US" b="1" dirty="0"/>
              <a:t>Sources and Research</a:t>
            </a:r>
          </a:p>
        </p:txBody>
      </p:sp>
      <p:sp>
        <p:nvSpPr>
          <p:cNvPr id="3" name="Content Placeholder 2">
            <a:extLst>
              <a:ext uri="{FF2B5EF4-FFF2-40B4-BE49-F238E27FC236}">
                <a16:creationId xmlns:a16="http://schemas.microsoft.com/office/drawing/2014/main" id="{2D07005A-3493-9157-E18B-DF0182E06ECE}"/>
              </a:ext>
            </a:extLst>
          </p:cNvPr>
          <p:cNvSpPr>
            <a:spLocks noGrp="1"/>
          </p:cNvSpPr>
          <p:nvPr>
            <p:ph idx="1"/>
          </p:nvPr>
        </p:nvSpPr>
        <p:spPr/>
        <p:txBody>
          <a:bodyPr vert="horz" lIns="91440" tIns="45720" rIns="91440" bIns="45720" rtlCol="0" anchor="t">
            <a:normAutofit fontScale="92500" lnSpcReduction="20000"/>
          </a:bodyPr>
          <a:lstStyle/>
          <a:p>
            <a:pPr marL="0" indent="0">
              <a:buNone/>
            </a:pPr>
            <a:r>
              <a:rPr lang="en-US" dirty="0"/>
              <a:t>What went into researching this project:</a:t>
            </a:r>
          </a:p>
          <a:p>
            <a:pPr marL="0" indent="0">
              <a:buNone/>
            </a:pPr>
            <a:r>
              <a:rPr lang="en-US" dirty="0"/>
              <a:t>100's of research hours!</a:t>
            </a:r>
            <a:endParaRPr lang="en-US" dirty="0">
              <a:cs typeface="Calibri"/>
            </a:endParaRPr>
          </a:p>
          <a:p>
            <a:pPr marL="0" indent="0">
              <a:buNone/>
            </a:pPr>
            <a:endParaRPr lang="en-US" dirty="0"/>
          </a:p>
          <a:p>
            <a:pPr marL="0" indent="0">
              <a:buNone/>
            </a:pPr>
            <a:r>
              <a:rPr lang="en-US" dirty="0"/>
              <a:t>Sources:</a:t>
            </a:r>
          </a:p>
          <a:p>
            <a:r>
              <a:rPr lang="en-US" dirty="0">
                <a:cs typeface="Calibri" panose="020F0502020204030204"/>
              </a:rPr>
              <a:t>Town Clerk Documents</a:t>
            </a:r>
          </a:p>
          <a:p>
            <a:r>
              <a:rPr lang="en-US" dirty="0">
                <a:cs typeface="Calibri" panose="020F0502020204030204"/>
              </a:rPr>
              <a:t>Multiple Books at NHHS</a:t>
            </a:r>
          </a:p>
          <a:p>
            <a:r>
              <a:rPr lang="en-US" dirty="0">
                <a:ea typeface="Calibri" panose="020F0502020204030204"/>
                <a:cs typeface="Calibri" panose="020F0502020204030204"/>
              </a:rPr>
              <a:t>Distribution of Land 1733-1745 by David Krimmel (hardcopy available at NHHS)</a:t>
            </a:r>
          </a:p>
          <a:p>
            <a:pPr marL="0" indent="0">
              <a:buNone/>
            </a:pPr>
            <a:endParaRPr lang="en-US" dirty="0">
              <a:ea typeface="+mn-lt"/>
              <a:cs typeface="+mn-lt"/>
            </a:endParaRPr>
          </a:p>
          <a:p>
            <a:pPr marL="0" indent="0">
              <a:buNone/>
            </a:pPr>
            <a:r>
              <a:rPr lang="en-US" dirty="0">
                <a:ea typeface="+mn-lt"/>
                <a:cs typeface="+mn-lt"/>
              </a:rPr>
              <a:t>Thank you to the people who helped: Town Historian Newman Hall got us off the ground researching.</a:t>
            </a:r>
            <a:endParaRPr lang="en-US" dirty="0"/>
          </a:p>
        </p:txBody>
      </p:sp>
    </p:spTree>
    <p:extLst>
      <p:ext uri="{BB962C8B-B14F-4D97-AF65-F5344CB8AC3E}">
        <p14:creationId xmlns:p14="http://schemas.microsoft.com/office/powerpoint/2010/main" val="1549209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E8B2D-4589-53AB-0344-5FD1179BE8B4}"/>
              </a:ext>
            </a:extLst>
          </p:cNvPr>
          <p:cNvSpPr>
            <a:spLocks noGrp="1"/>
          </p:cNvSpPr>
          <p:nvPr>
            <p:ph type="ctrTitle"/>
          </p:nvPr>
        </p:nvSpPr>
        <p:spPr>
          <a:xfrm>
            <a:off x="54864" y="112557"/>
            <a:ext cx="6647688" cy="792416"/>
          </a:xfrm>
        </p:spPr>
        <p:txBody>
          <a:bodyPr>
            <a:normAutofit/>
          </a:bodyPr>
          <a:lstStyle/>
          <a:p>
            <a:pPr algn="l"/>
            <a:r>
              <a:rPr lang="en-US" sz="4400" b="1" dirty="0"/>
              <a:t>Timeline: Before 1733</a:t>
            </a:r>
          </a:p>
        </p:txBody>
      </p:sp>
      <p:sp>
        <p:nvSpPr>
          <p:cNvPr id="3" name="Subtitle 2">
            <a:extLst>
              <a:ext uri="{FF2B5EF4-FFF2-40B4-BE49-F238E27FC236}">
                <a16:creationId xmlns:a16="http://schemas.microsoft.com/office/drawing/2014/main" id="{0E5EF614-66DD-9AF6-B8FA-DED9ED95B34D}"/>
              </a:ext>
            </a:extLst>
          </p:cNvPr>
          <p:cNvSpPr>
            <a:spLocks noGrp="1"/>
          </p:cNvSpPr>
          <p:nvPr>
            <p:ph type="subTitle" idx="1"/>
          </p:nvPr>
        </p:nvSpPr>
        <p:spPr>
          <a:xfrm>
            <a:off x="1156150" y="1214990"/>
            <a:ext cx="3745787" cy="475488"/>
          </a:xfrm>
        </p:spPr>
        <p:txBody>
          <a:bodyPr/>
          <a:lstStyle/>
          <a:p>
            <a:r>
              <a:rPr lang="en-US" u="sng" dirty="0"/>
              <a:t>Putting it into Perspective</a:t>
            </a:r>
          </a:p>
        </p:txBody>
      </p:sp>
      <p:sp>
        <p:nvSpPr>
          <p:cNvPr id="4" name="TextBox 3">
            <a:extLst>
              <a:ext uri="{FF2B5EF4-FFF2-40B4-BE49-F238E27FC236}">
                <a16:creationId xmlns:a16="http://schemas.microsoft.com/office/drawing/2014/main" id="{506AF8D6-AD40-AD69-7BF5-62162369B848}"/>
              </a:ext>
            </a:extLst>
          </p:cNvPr>
          <p:cNvSpPr txBox="1"/>
          <p:nvPr/>
        </p:nvSpPr>
        <p:spPr>
          <a:xfrm>
            <a:off x="457200" y="1927593"/>
            <a:ext cx="5843016" cy="3970318"/>
          </a:xfrm>
          <a:prstGeom prst="rect">
            <a:avLst/>
          </a:prstGeom>
          <a:noFill/>
        </p:spPr>
        <p:txBody>
          <a:bodyPr wrap="square" rtlCol="0">
            <a:spAutoFit/>
          </a:bodyPr>
          <a:lstStyle/>
          <a:p>
            <a:pPr marL="342900" indent="-342900">
              <a:buFont typeface="Arial" panose="020B0604020202020204" pitchFamily="34" charset="0"/>
              <a:buChar char="•"/>
            </a:pPr>
            <a:r>
              <a:rPr lang="en-US" sz="2800" dirty="0"/>
              <a:t>1607- Jamestown, VA settled</a:t>
            </a:r>
          </a:p>
          <a:p>
            <a:pPr marL="342900" indent="-342900">
              <a:buFont typeface="Arial" panose="020B0604020202020204" pitchFamily="34" charset="0"/>
              <a:buChar char="•"/>
            </a:pPr>
            <a:r>
              <a:rPr lang="en-US" sz="2800" dirty="0"/>
              <a:t>1620- Plymouth, MA settled</a:t>
            </a:r>
          </a:p>
          <a:p>
            <a:pPr marL="342900" indent="-342900">
              <a:buFont typeface="Arial" panose="020B0604020202020204" pitchFamily="34" charset="0"/>
              <a:buChar char="•"/>
            </a:pPr>
            <a:r>
              <a:rPr lang="en-US" sz="2800" dirty="0"/>
              <a:t>1636- Connecticut Colony begins with Windsor, Hartford, and Wethersfield</a:t>
            </a:r>
          </a:p>
          <a:p>
            <a:pPr marL="342900" indent="-342900">
              <a:buFont typeface="Arial" panose="020B0604020202020204" pitchFamily="34" charset="0"/>
              <a:buChar char="•"/>
            </a:pPr>
            <a:r>
              <a:rPr lang="en-US" sz="2800" dirty="0"/>
              <a:t>1686- Connecticut vs. New York Boundary Colonial Assembly gives unsettled western lands to taxpayers of Windsor and Hartford</a:t>
            </a:r>
          </a:p>
        </p:txBody>
      </p:sp>
      <p:pic>
        <p:nvPicPr>
          <p:cNvPr id="9" name="Picture 8">
            <a:extLst>
              <a:ext uri="{FF2B5EF4-FFF2-40B4-BE49-F238E27FC236}">
                <a16:creationId xmlns:a16="http://schemas.microsoft.com/office/drawing/2014/main" id="{E0AC461C-8987-F3A2-41F3-12528EAC4119}"/>
              </a:ext>
            </a:extLst>
          </p:cNvPr>
          <p:cNvPicPr>
            <a:picLocks noChangeAspect="1"/>
          </p:cNvPicPr>
          <p:nvPr/>
        </p:nvPicPr>
        <p:blipFill>
          <a:blip r:embed="rId2"/>
          <a:stretch>
            <a:fillRect/>
          </a:stretch>
        </p:blipFill>
        <p:spPr>
          <a:xfrm>
            <a:off x="7060719" y="0"/>
            <a:ext cx="4802101" cy="6858000"/>
          </a:xfrm>
          <a:prstGeom prst="rect">
            <a:avLst/>
          </a:prstGeom>
        </p:spPr>
      </p:pic>
    </p:spTree>
    <p:extLst>
      <p:ext uri="{BB962C8B-B14F-4D97-AF65-F5344CB8AC3E}">
        <p14:creationId xmlns:p14="http://schemas.microsoft.com/office/powerpoint/2010/main" val="2326874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834F3-DCA4-3313-EAED-AC1A3AABAA0C}"/>
              </a:ext>
            </a:extLst>
          </p:cNvPr>
          <p:cNvSpPr>
            <a:spLocks noGrp="1"/>
          </p:cNvSpPr>
          <p:nvPr>
            <p:ph type="title"/>
          </p:nvPr>
        </p:nvSpPr>
        <p:spPr>
          <a:xfrm>
            <a:off x="67904" y="616"/>
            <a:ext cx="3505495" cy="955571"/>
          </a:xfrm>
        </p:spPr>
        <p:txBody>
          <a:bodyPr>
            <a:normAutofit/>
          </a:bodyPr>
          <a:lstStyle/>
          <a:p>
            <a:r>
              <a:rPr lang="en-US" b="1" dirty="0"/>
              <a:t>1726 Map</a:t>
            </a:r>
          </a:p>
        </p:txBody>
      </p:sp>
      <p:sp>
        <p:nvSpPr>
          <p:cNvPr id="12" name="Rectangle 11">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75C4E75B-F5A6-1393-A3AB-4D77F8468923}"/>
              </a:ext>
            </a:extLst>
          </p:cNvPr>
          <p:cNvPicPr>
            <a:picLocks noChangeAspect="1"/>
          </p:cNvPicPr>
          <p:nvPr/>
        </p:nvPicPr>
        <p:blipFill>
          <a:blip r:embed="rId2"/>
          <a:stretch>
            <a:fillRect/>
          </a:stretch>
        </p:blipFill>
        <p:spPr>
          <a:xfrm>
            <a:off x="5405862" y="1155080"/>
            <a:ext cx="6019331" cy="4544593"/>
          </a:xfrm>
          <a:prstGeom prst="rect">
            <a:avLst/>
          </a:prstGeom>
          <a:effectLst/>
        </p:spPr>
      </p:pic>
      <p:sp>
        <p:nvSpPr>
          <p:cNvPr id="7" name="Rectangle 6">
            <a:extLst>
              <a:ext uri="{FF2B5EF4-FFF2-40B4-BE49-F238E27FC236}">
                <a16:creationId xmlns:a16="http://schemas.microsoft.com/office/drawing/2014/main" id="{7CE0CDC2-7B5D-F9A2-9068-BC95A696DDD2}"/>
              </a:ext>
            </a:extLst>
          </p:cNvPr>
          <p:cNvSpPr/>
          <p:nvPr/>
        </p:nvSpPr>
        <p:spPr>
          <a:xfrm>
            <a:off x="7040880" y="1316735"/>
            <a:ext cx="1152144" cy="1408177"/>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080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8AF55-0B06-A0E3-EFA8-33C75A7C1BC0}"/>
              </a:ext>
            </a:extLst>
          </p:cNvPr>
          <p:cNvSpPr>
            <a:spLocks noGrp="1"/>
          </p:cNvSpPr>
          <p:nvPr>
            <p:ph type="title"/>
          </p:nvPr>
        </p:nvSpPr>
        <p:spPr>
          <a:xfrm>
            <a:off x="648929" y="629266"/>
            <a:ext cx="3505495" cy="1622321"/>
          </a:xfrm>
        </p:spPr>
        <p:txBody>
          <a:bodyPr>
            <a:normAutofit/>
          </a:bodyPr>
          <a:lstStyle/>
          <a:p>
            <a:r>
              <a:rPr lang="en-US" b="1" dirty="0"/>
              <a:t>February 1732</a:t>
            </a:r>
          </a:p>
        </p:txBody>
      </p:sp>
      <p:sp>
        <p:nvSpPr>
          <p:cNvPr id="3" name="Content Placeholder 2">
            <a:extLst>
              <a:ext uri="{FF2B5EF4-FFF2-40B4-BE49-F238E27FC236}">
                <a16:creationId xmlns:a16="http://schemas.microsoft.com/office/drawing/2014/main" id="{06E7F739-277B-F4DB-327E-7B224B19C6A9}"/>
              </a:ext>
            </a:extLst>
          </p:cNvPr>
          <p:cNvSpPr>
            <a:spLocks noGrp="1"/>
          </p:cNvSpPr>
          <p:nvPr>
            <p:ph idx="1"/>
          </p:nvPr>
        </p:nvSpPr>
        <p:spPr>
          <a:xfrm>
            <a:off x="648931" y="2438400"/>
            <a:ext cx="3505494" cy="3785419"/>
          </a:xfrm>
        </p:spPr>
        <p:txBody>
          <a:bodyPr>
            <a:normAutofit/>
          </a:bodyPr>
          <a:lstStyle/>
          <a:p>
            <a:pPr marL="0" marR="0" indent="0">
              <a:spcBef>
                <a:spcPts val="0"/>
              </a:spcBef>
              <a:spcAft>
                <a:spcPts val="0"/>
              </a:spcAft>
              <a:buNone/>
            </a:pPr>
            <a:r>
              <a:rPr lang="en-US" sz="2000">
                <a:effectLst/>
                <a:latin typeface="Times New Roman" panose="02020603050405020304" pitchFamily="18" charset="0"/>
                <a:ea typeface="Calibri" panose="020F0502020204030204" pitchFamily="34" charset="0"/>
                <a:cs typeface="Times New Roman" panose="02020603050405020304" pitchFamily="18" charset="0"/>
              </a:rPr>
              <a:t>Proprietors of Windsor and Hartford meet and decide to divide the land into 7 parcels of equal size.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p>
            <a:endParaRPr lang="en-US" sz="2000"/>
          </a:p>
        </p:txBody>
      </p:sp>
      <p:sp>
        <p:nvSpPr>
          <p:cNvPr id="10" name="Rectangle 9">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E8CE113-9B18-C196-B665-CE6C73AF33AD}"/>
              </a:ext>
            </a:extLst>
          </p:cNvPr>
          <p:cNvPicPr>
            <a:picLocks noChangeAspect="1"/>
          </p:cNvPicPr>
          <p:nvPr/>
        </p:nvPicPr>
        <p:blipFill>
          <a:blip r:embed="rId2"/>
          <a:stretch>
            <a:fillRect/>
          </a:stretch>
        </p:blipFill>
        <p:spPr>
          <a:xfrm>
            <a:off x="5405862" y="1042218"/>
            <a:ext cx="6019331" cy="4770318"/>
          </a:xfrm>
          <a:prstGeom prst="rect">
            <a:avLst/>
          </a:prstGeom>
          <a:effectLst/>
        </p:spPr>
      </p:pic>
    </p:spTree>
    <p:extLst>
      <p:ext uri="{BB962C8B-B14F-4D97-AF65-F5344CB8AC3E}">
        <p14:creationId xmlns:p14="http://schemas.microsoft.com/office/powerpoint/2010/main" val="2282587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DEFDA-5E4C-BB3E-2A32-9F7659DDB0A9}"/>
              </a:ext>
            </a:extLst>
          </p:cNvPr>
          <p:cNvSpPr>
            <a:spLocks noGrp="1"/>
          </p:cNvSpPr>
          <p:nvPr>
            <p:ph type="title"/>
          </p:nvPr>
        </p:nvSpPr>
        <p:spPr>
          <a:xfrm>
            <a:off x="648929" y="629266"/>
            <a:ext cx="3505495" cy="1622321"/>
          </a:xfrm>
        </p:spPr>
        <p:txBody>
          <a:bodyPr>
            <a:normAutofit/>
          </a:bodyPr>
          <a:lstStyle/>
          <a:p>
            <a:pPr algn="ctr"/>
            <a:r>
              <a:rPr lang="en-US" dirty="0"/>
              <a:t>September </a:t>
            </a:r>
            <a:r>
              <a:rPr lang="en-US" b="1" dirty="0"/>
              <a:t>1732</a:t>
            </a:r>
          </a:p>
        </p:txBody>
      </p:sp>
      <p:sp>
        <p:nvSpPr>
          <p:cNvPr id="3" name="Content Placeholder 2">
            <a:extLst>
              <a:ext uri="{FF2B5EF4-FFF2-40B4-BE49-F238E27FC236}">
                <a16:creationId xmlns:a16="http://schemas.microsoft.com/office/drawing/2014/main" id="{23EDFC7C-3ED4-826F-DC1E-5066BC632C0F}"/>
              </a:ext>
            </a:extLst>
          </p:cNvPr>
          <p:cNvSpPr>
            <a:spLocks noGrp="1"/>
          </p:cNvSpPr>
          <p:nvPr>
            <p:ph idx="1"/>
          </p:nvPr>
        </p:nvSpPr>
        <p:spPr>
          <a:xfrm>
            <a:off x="648931" y="2438400"/>
            <a:ext cx="3505494" cy="3785419"/>
          </a:xfrm>
        </p:spPr>
        <p:txBody>
          <a:bodyPr>
            <a:normAutofit/>
          </a:bodyPr>
          <a:lstStyle/>
          <a:p>
            <a:pPr marL="0" marR="0">
              <a:spcBef>
                <a:spcPts val="0"/>
              </a:spcBef>
              <a:spcAft>
                <a:spcPts val="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181 of the 401 taxpayers of Hartford choose the southeast parcel.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The remaining 220 choose one of the other Hartford parcels.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p>
            <a:endParaRPr lang="en-US" sz="2000"/>
          </a:p>
        </p:txBody>
      </p:sp>
      <p:sp>
        <p:nvSpPr>
          <p:cNvPr id="10" name="Rectangle 9">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Diagram, map&#10;&#10;Description automatically generated">
            <a:extLst>
              <a:ext uri="{FF2B5EF4-FFF2-40B4-BE49-F238E27FC236}">
                <a16:creationId xmlns:a16="http://schemas.microsoft.com/office/drawing/2014/main" id="{F3C8D991-BB89-88A0-332B-7AF6F45ED1E1}"/>
              </a:ext>
            </a:extLst>
          </p:cNvPr>
          <p:cNvPicPr>
            <a:picLocks noChangeAspect="1"/>
          </p:cNvPicPr>
          <p:nvPr/>
        </p:nvPicPr>
        <p:blipFill>
          <a:blip r:embed="rId2"/>
          <a:stretch>
            <a:fillRect/>
          </a:stretch>
        </p:blipFill>
        <p:spPr>
          <a:xfrm>
            <a:off x="5405862" y="1200224"/>
            <a:ext cx="6019331" cy="4454305"/>
          </a:xfrm>
          <a:prstGeom prst="rect">
            <a:avLst/>
          </a:prstGeom>
          <a:effectLst/>
        </p:spPr>
      </p:pic>
    </p:spTree>
    <p:extLst>
      <p:ext uri="{BB962C8B-B14F-4D97-AF65-F5344CB8AC3E}">
        <p14:creationId xmlns:p14="http://schemas.microsoft.com/office/powerpoint/2010/main" val="2335630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4514B-52B1-02F4-460C-1F3046DCBF82}"/>
              </a:ext>
            </a:extLst>
          </p:cNvPr>
          <p:cNvSpPr>
            <a:spLocks noGrp="1"/>
          </p:cNvSpPr>
          <p:nvPr>
            <p:ph type="title"/>
          </p:nvPr>
        </p:nvSpPr>
        <p:spPr/>
        <p:txBody>
          <a:bodyPr/>
          <a:lstStyle/>
          <a:p>
            <a:r>
              <a:rPr lang="en-US" b="1" dirty="0"/>
              <a:t>1733</a:t>
            </a:r>
          </a:p>
        </p:txBody>
      </p:sp>
      <p:sp>
        <p:nvSpPr>
          <p:cNvPr id="3" name="Content Placeholder 2">
            <a:extLst>
              <a:ext uri="{FF2B5EF4-FFF2-40B4-BE49-F238E27FC236}">
                <a16:creationId xmlns:a16="http://schemas.microsoft.com/office/drawing/2014/main" id="{5B25099F-9DE6-5179-345C-A15F4A9961F2}"/>
              </a:ext>
            </a:extLst>
          </p:cNvPr>
          <p:cNvSpPr>
            <a:spLocks noGrp="1"/>
          </p:cNvSpPr>
          <p:nvPr>
            <p:ph idx="1"/>
          </p:nvPr>
        </p:nvSpPr>
        <p:spPr/>
        <p:txBody>
          <a:bodyPr>
            <a:normAutofit fontScale="77500" lnSpcReduction="20000"/>
          </a:bodyPr>
          <a:lstStyle/>
          <a:p>
            <a:r>
              <a:rPr lang="en-US" dirty="0"/>
              <a:t>January: 181 Proprietors of the Southeast Parcel meet. They appoint a committee to view the and advise how to distribute it.</a:t>
            </a:r>
          </a:p>
          <a:p>
            <a:r>
              <a:rPr lang="en-US" dirty="0"/>
              <a:t>April: </a:t>
            </a:r>
          </a:p>
          <a:p>
            <a:pPr lvl="1"/>
            <a:r>
              <a:rPr lang="en-US" dirty="0"/>
              <a:t>The committee recommends that sufficient land be immediately distributed to each proprietor to allow them to establish a home site. </a:t>
            </a:r>
          </a:p>
          <a:p>
            <a:pPr lvl="1"/>
            <a:r>
              <a:rPr lang="en-US" dirty="0"/>
              <a:t>They allot 1/4 acre for each pound of the proprietor’s estate on the 1720 tax list. </a:t>
            </a:r>
          </a:p>
          <a:p>
            <a:pPr lvl="1"/>
            <a:r>
              <a:rPr lang="en-US" dirty="0"/>
              <a:t>Names were drawn and the Surveyors calculated the size of each lot and laid them out in the sequence in which they were drawn. These were called Home Lots.</a:t>
            </a:r>
          </a:p>
          <a:p>
            <a:r>
              <a:rPr lang="en-US" b="1" dirty="0"/>
              <a:t>May: The Colonial Government named the Southeast Parcel New Hartford.</a:t>
            </a:r>
          </a:p>
          <a:p>
            <a:r>
              <a:rPr lang="en-US" dirty="0"/>
              <a:t>September:</a:t>
            </a:r>
          </a:p>
          <a:p>
            <a:pPr lvl="1"/>
            <a:r>
              <a:rPr lang="en-US" dirty="0"/>
              <a:t>The Proprietors meet to discuss further distributions of land.  </a:t>
            </a:r>
          </a:p>
          <a:p>
            <a:pPr lvl="1"/>
            <a:r>
              <a:rPr lang="en-US" dirty="0"/>
              <a:t>They laid 8 highways running south to north which would become the east west boundaries within which each proprietor could choose the location of his land in further distributions.</a:t>
            </a:r>
          </a:p>
          <a:p>
            <a:r>
              <a:rPr lang="en-US" dirty="0"/>
              <a:t>December: The Proprietors drew names for the second and third distributions of land which would entitle each proprietor ½ acre for each pound on the 1720 Tax List. </a:t>
            </a:r>
          </a:p>
        </p:txBody>
      </p:sp>
    </p:spTree>
    <p:extLst>
      <p:ext uri="{BB962C8B-B14F-4D97-AF65-F5344CB8AC3E}">
        <p14:creationId xmlns:p14="http://schemas.microsoft.com/office/powerpoint/2010/main" val="3159343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6860D62-3CF5-CB2D-5F58-46AF8F8F01A7}"/>
              </a:ext>
            </a:extLst>
          </p:cNvPr>
          <p:cNvPicPr>
            <a:picLocks noGrp="1" noChangeAspect="1"/>
          </p:cNvPicPr>
          <p:nvPr>
            <p:ph idx="1"/>
          </p:nvPr>
        </p:nvPicPr>
        <p:blipFill>
          <a:blip r:embed="rId2"/>
          <a:stretch>
            <a:fillRect/>
          </a:stretch>
        </p:blipFill>
        <p:spPr>
          <a:xfrm>
            <a:off x="2551177" y="49504"/>
            <a:ext cx="9496336" cy="6758992"/>
          </a:xfrm>
        </p:spPr>
      </p:pic>
      <p:sp>
        <p:nvSpPr>
          <p:cNvPr id="2" name="Title 1">
            <a:extLst>
              <a:ext uri="{FF2B5EF4-FFF2-40B4-BE49-F238E27FC236}">
                <a16:creationId xmlns:a16="http://schemas.microsoft.com/office/drawing/2014/main" id="{28F720F0-F545-64A6-CA5D-157DD9D9FDB3}"/>
              </a:ext>
            </a:extLst>
          </p:cNvPr>
          <p:cNvSpPr>
            <a:spLocks noGrp="1"/>
          </p:cNvSpPr>
          <p:nvPr>
            <p:ph type="title"/>
          </p:nvPr>
        </p:nvSpPr>
        <p:spPr>
          <a:xfrm>
            <a:off x="144487" y="365125"/>
            <a:ext cx="2498129" cy="1325563"/>
          </a:xfrm>
        </p:spPr>
        <p:txBody>
          <a:bodyPr/>
          <a:lstStyle/>
          <a:p>
            <a:r>
              <a:rPr lang="en-US" b="1" dirty="0"/>
              <a:t>1733 Map</a:t>
            </a:r>
          </a:p>
        </p:txBody>
      </p:sp>
      <p:sp>
        <p:nvSpPr>
          <p:cNvPr id="8" name="Rectangle 7">
            <a:extLst>
              <a:ext uri="{FF2B5EF4-FFF2-40B4-BE49-F238E27FC236}">
                <a16:creationId xmlns:a16="http://schemas.microsoft.com/office/drawing/2014/main" id="{679A2C81-384E-DAD7-A648-DD5417E45387}"/>
              </a:ext>
            </a:extLst>
          </p:cNvPr>
          <p:cNvSpPr/>
          <p:nvPr/>
        </p:nvSpPr>
        <p:spPr>
          <a:xfrm>
            <a:off x="4581728" y="365125"/>
            <a:ext cx="4396902" cy="3380024"/>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8590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1366797-E772-B01B-B6EA-FBE912014F8A}"/>
              </a:ext>
            </a:extLst>
          </p:cNvPr>
          <p:cNvPicPr>
            <a:picLocks noGrp="1" noChangeAspect="1"/>
          </p:cNvPicPr>
          <p:nvPr>
            <p:ph idx="1"/>
          </p:nvPr>
        </p:nvPicPr>
        <p:blipFill>
          <a:blip r:embed="rId2"/>
          <a:stretch>
            <a:fillRect/>
          </a:stretch>
        </p:blipFill>
        <p:spPr>
          <a:xfrm>
            <a:off x="3623158" y="150235"/>
            <a:ext cx="8003016" cy="6342640"/>
          </a:xfrm>
          <a:ln>
            <a:solidFill>
              <a:schemeClr val="tx1"/>
            </a:solidFill>
          </a:ln>
        </p:spPr>
      </p:pic>
      <p:sp>
        <p:nvSpPr>
          <p:cNvPr id="2" name="Title 1">
            <a:extLst>
              <a:ext uri="{FF2B5EF4-FFF2-40B4-BE49-F238E27FC236}">
                <a16:creationId xmlns:a16="http://schemas.microsoft.com/office/drawing/2014/main" id="{5719DD7D-7F57-68E9-B095-C8FE8B647636}"/>
              </a:ext>
            </a:extLst>
          </p:cNvPr>
          <p:cNvSpPr>
            <a:spLocks noGrp="1"/>
          </p:cNvSpPr>
          <p:nvPr>
            <p:ph type="title"/>
          </p:nvPr>
        </p:nvSpPr>
        <p:spPr>
          <a:xfrm>
            <a:off x="230734" y="2262499"/>
            <a:ext cx="3392424" cy="1325563"/>
          </a:xfrm>
        </p:spPr>
        <p:txBody>
          <a:bodyPr/>
          <a:lstStyle/>
          <a:p>
            <a:pPr algn="ctr"/>
            <a:r>
              <a:rPr lang="en-US" b="1" dirty="0"/>
              <a:t>1733 Map</a:t>
            </a:r>
            <a:br>
              <a:rPr lang="en-US" b="1" dirty="0"/>
            </a:br>
            <a:r>
              <a:rPr lang="en-US" b="1" dirty="0"/>
              <a:t>Detail</a:t>
            </a:r>
          </a:p>
        </p:txBody>
      </p:sp>
    </p:spTree>
    <p:extLst>
      <p:ext uri="{BB962C8B-B14F-4D97-AF65-F5344CB8AC3E}">
        <p14:creationId xmlns:p14="http://schemas.microsoft.com/office/powerpoint/2010/main" val="2146696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4AB16-F7E6-7D04-6E11-CD29BF9ACBF0}"/>
              </a:ext>
            </a:extLst>
          </p:cNvPr>
          <p:cNvSpPr>
            <a:spLocks noGrp="1"/>
          </p:cNvSpPr>
          <p:nvPr>
            <p:ph type="title"/>
          </p:nvPr>
        </p:nvSpPr>
        <p:spPr>
          <a:xfrm>
            <a:off x="648929" y="629266"/>
            <a:ext cx="4944152" cy="1622321"/>
          </a:xfrm>
        </p:spPr>
        <p:txBody>
          <a:bodyPr>
            <a:normAutofit/>
          </a:bodyPr>
          <a:lstStyle/>
          <a:p>
            <a:r>
              <a:rPr lang="en-US" b="1"/>
              <a:t>1734</a:t>
            </a:r>
          </a:p>
        </p:txBody>
      </p:sp>
      <p:sp>
        <p:nvSpPr>
          <p:cNvPr id="3" name="Content Placeholder 2">
            <a:extLst>
              <a:ext uri="{FF2B5EF4-FFF2-40B4-BE49-F238E27FC236}">
                <a16:creationId xmlns:a16="http://schemas.microsoft.com/office/drawing/2014/main" id="{CF18D19D-AB8F-4778-19D1-A79D404A3138}"/>
              </a:ext>
            </a:extLst>
          </p:cNvPr>
          <p:cNvSpPr>
            <a:spLocks noGrp="1"/>
          </p:cNvSpPr>
          <p:nvPr>
            <p:ph idx="1"/>
          </p:nvPr>
        </p:nvSpPr>
        <p:spPr>
          <a:xfrm>
            <a:off x="116732" y="1892081"/>
            <a:ext cx="2698725" cy="4336653"/>
          </a:xfrm>
        </p:spPr>
        <p:txBody>
          <a:bodyPr>
            <a:normAutofit fontScale="85000" lnSpcReduction="10000"/>
          </a:bodyPr>
          <a:lstStyle/>
          <a:p>
            <a:r>
              <a:rPr lang="en-US" sz="2400" dirty="0"/>
              <a:t>They laid 8 highways running south to north which would become the east west boundaries within which each proprietor could choose the location of his land in further distributions.</a:t>
            </a:r>
          </a:p>
          <a:p>
            <a:r>
              <a:rPr lang="en-US" sz="2400" dirty="0"/>
              <a:t>The Proprietors began choosing the location of their lot in the 2nd Division and the Surveyors began laying out the parcels.</a:t>
            </a:r>
          </a:p>
          <a:p>
            <a:endParaRPr lang="en-US" sz="2400" dirty="0"/>
          </a:p>
        </p:txBody>
      </p:sp>
      <p:sp>
        <p:nvSpPr>
          <p:cNvPr id="31" name="Rectangle 18">
            <a:extLst>
              <a:ext uri="{FF2B5EF4-FFF2-40B4-BE49-F238E27FC236}">
                <a16:creationId xmlns:a16="http://schemas.microsoft.com/office/drawing/2014/main" id="{46F7435D-E3DB-47B1-BA61-B00ACC83A9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2950" y="0"/>
            <a:ext cx="609905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9">
            <a:extLst>
              <a:ext uri="{FF2B5EF4-FFF2-40B4-BE49-F238E27FC236}">
                <a16:creationId xmlns:a16="http://schemas.microsoft.com/office/drawing/2014/main" id="{F263A0B5-F8C4-4116-809F-78A768EA79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77582" y="557784"/>
            <a:ext cx="513020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EC4F4D0F-D746-85C2-2195-13A08DCBE2F0}"/>
              </a:ext>
            </a:extLst>
          </p:cNvPr>
          <p:cNvPicPr>
            <a:picLocks noChangeAspect="1"/>
          </p:cNvPicPr>
          <p:nvPr/>
        </p:nvPicPr>
        <p:blipFill>
          <a:blip r:embed="rId2"/>
          <a:stretch>
            <a:fillRect/>
          </a:stretch>
        </p:blipFill>
        <p:spPr>
          <a:xfrm>
            <a:off x="2815457" y="0"/>
            <a:ext cx="9376543" cy="6849198"/>
          </a:xfrm>
          <a:prstGeom prst="rect">
            <a:avLst/>
          </a:prstGeom>
        </p:spPr>
      </p:pic>
    </p:spTree>
    <p:extLst>
      <p:ext uri="{BB962C8B-B14F-4D97-AF65-F5344CB8AC3E}">
        <p14:creationId xmlns:p14="http://schemas.microsoft.com/office/powerpoint/2010/main" val="4099280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18FA8-A60D-9C12-E6CE-7E2D95C2CDA4}"/>
              </a:ext>
            </a:extLst>
          </p:cNvPr>
          <p:cNvSpPr>
            <a:spLocks noGrp="1"/>
          </p:cNvSpPr>
          <p:nvPr>
            <p:ph type="title"/>
          </p:nvPr>
        </p:nvSpPr>
        <p:spPr>
          <a:xfrm>
            <a:off x="123547" y="293529"/>
            <a:ext cx="2840477" cy="1325563"/>
          </a:xfrm>
        </p:spPr>
        <p:txBody>
          <a:bodyPr>
            <a:normAutofit fontScale="90000"/>
          </a:bodyPr>
          <a:lstStyle/>
          <a:p>
            <a:r>
              <a:rPr lang="en-US" dirty="0"/>
              <a:t>1734-1738: Further Distributions</a:t>
            </a:r>
          </a:p>
        </p:txBody>
      </p:sp>
      <p:sp>
        <p:nvSpPr>
          <p:cNvPr id="6" name="TextBox 5">
            <a:extLst>
              <a:ext uri="{FF2B5EF4-FFF2-40B4-BE49-F238E27FC236}">
                <a16:creationId xmlns:a16="http://schemas.microsoft.com/office/drawing/2014/main" id="{BD3453C1-3239-6A66-C1AB-A2B13A304222}"/>
              </a:ext>
            </a:extLst>
          </p:cNvPr>
          <p:cNvSpPr txBox="1"/>
          <p:nvPr/>
        </p:nvSpPr>
        <p:spPr>
          <a:xfrm>
            <a:off x="123547" y="1976388"/>
            <a:ext cx="2840477" cy="4524315"/>
          </a:xfrm>
          <a:prstGeom prst="rect">
            <a:avLst/>
          </a:prstGeom>
          <a:noFill/>
        </p:spPr>
        <p:txBody>
          <a:bodyPr wrap="square">
            <a:spAutoFit/>
          </a:bodyPr>
          <a:lstStyle/>
          <a:p>
            <a:pPr marL="285750" marR="0" indent="-285750">
              <a:spcBef>
                <a:spcPts val="0"/>
              </a:spcBef>
              <a:spcAft>
                <a:spcPts val="0"/>
              </a:spcAft>
              <a:buFont typeface="Arial" panose="020B0604020202020204" pitchFamily="34" charset="0"/>
              <a:buChar char="•"/>
            </a:pPr>
            <a:r>
              <a:rPr lang="en-US" sz="1800" dirty="0"/>
              <a:t>1734: The Proprietors began choosing the location of their lot in the 2nd Division.</a:t>
            </a:r>
          </a:p>
          <a:p>
            <a:pPr marL="285750" marR="0" indent="-285750">
              <a:spcBef>
                <a:spcPts val="0"/>
              </a:spcBef>
              <a:spcAft>
                <a:spcPts val="0"/>
              </a:spcAft>
              <a:buFont typeface="Arial" panose="020B0604020202020204" pitchFamily="34" charset="0"/>
              <a:buChar char="•"/>
            </a:pPr>
            <a:r>
              <a:rPr lang="en-US" sz="1800" dirty="0"/>
              <a:t>Surveyors began laying out the parcels.</a:t>
            </a:r>
          </a:p>
          <a:p>
            <a:pPr marL="285750" marR="0" indent="-285750">
              <a:spcBef>
                <a:spcPts val="0"/>
              </a:spcBef>
              <a:spcAft>
                <a:spcPts val="0"/>
              </a:spcAf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Proprietors continued with this process until all choices were finished for the 2</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nd</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and 3</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rd</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Division.  </a:t>
            </a:r>
          </a:p>
          <a:p>
            <a:pPr marL="285750" marR="0" indent="-285750">
              <a:spcBef>
                <a:spcPts val="0"/>
              </a:spcBef>
              <a:spcAft>
                <a:spcPts val="0"/>
              </a:spcAft>
              <a:buFont typeface="Arial" panose="020B0604020202020204" pitchFamily="34" charset="0"/>
              <a:buChar char="•"/>
            </a:pPr>
            <a:r>
              <a:rPr lang="en-US" dirty="0">
                <a:latin typeface="Times New Roman" panose="02020603050405020304" pitchFamily="18" charset="0"/>
                <a:ea typeface="Calibri" panose="020F0502020204030204" pitchFamily="34" charset="0"/>
                <a:cs typeface="Times New Roman" panose="02020603050405020304" pitchFamily="18" charset="0"/>
              </a:rPr>
              <a:t>1735: Proprietors drew the 4</a:t>
            </a:r>
            <a:r>
              <a:rPr lang="en-US" baseline="30000" dirty="0">
                <a:latin typeface="Times New Roman" panose="02020603050405020304" pitchFamily="18" charset="0"/>
                <a:ea typeface="Calibri" panose="020F0502020204030204" pitchFamily="34" charset="0"/>
                <a:cs typeface="Times New Roman" panose="02020603050405020304" pitchFamily="18" charset="0"/>
              </a:rPr>
              <a:t>th</a:t>
            </a:r>
            <a:r>
              <a:rPr lang="en-US" dirty="0">
                <a:latin typeface="Times New Roman" panose="02020603050405020304" pitchFamily="18" charset="0"/>
                <a:ea typeface="Calibri" panose="020F0502020204030204" pitchFamily="34" charset="0"/>
                <a:cs typeface="Times New Roman" panose="02020603050405020304" pitchFamily="18" charset="0"/>
              </a:rPr>
              <a:t> land distribution.  Each proprietor would receive ¾ acre for each pound on the 1720 Tax List.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D78D2540-99F1-EEAA-F1A5-19B85E6955DD}"/>
              </a:ext>
            </a:extLst>
          </p:cNvPr>
          <p:cNvPicPr>
            <a:picLocks noChangeAspect="1"/>
          </p:cNvPicPr>
          <p:nvPr/>
        </p:nvPicPr>
        <p:blipFill>
          <a:blip r:embed="rId4"/>
          <a:stretch>
            <a:fillRect/>
          </a:stretch>
        </p:blipFill>
        <p:spPr>
          <a:xfrm>
            <a:off x="2964024" y="0"/>
            <a:ext cx="9227976" cy="6858000"/>
          </a:xfrm>
          <a:prstGeom prst="rect">
            <a:avLst/>
          </a:prstGeom>
        </p:spPr>
      </p:pic>
      <p:sp>
        <p:nvSpPr>
          <p:cNvPr id="10" name="Rectangle 9">
            <a:extLst>
              <a:ext uri="{FF2B5EF4-FFF2-40B4-BE49-F238E27FC236}">
                <a16:creationId xmlns:a16="http://schemas.microsoft.com/office/drawing/2014/main" id="{C7777136-E48B-52DE-B31A-9F68B022096C}"/>
              </a:ext>
            </a:extLst>
          </p:cNvPr>
          <p:cNvSpPr/>
          <p:nvPr/>
        </p:nvSpPr>
        <p:spPr>
          <a:xfrm>
            <a:off x="5760720" y="1545335"/>
            <a:ext cx="3026664" cy="1810513"/>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3676690"/>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D8600-D543-97C7-1ED8-22AAE6A50D16}"/>
              </a:ext>
            </a:extLst>
          </p:cNvPr>
          <p:cNvSpPr>
            <a:spLocks noGrp="1"/>
          </p:cNvSpPr>
          <p:nvPr>
            <p:ph type="title"/>
          </p:nvPr>
        </p:nvSpPr>
        <p:spPr>
          <a:xfrm>
            <a:off x="0" y="0"/>
            <a:ext cx="10515600" cy="1009651"/>
          </a:xfrm>
        </p:spPr>
        <p:txBody>
          <a:bodyPr/>
          <a:lstStyle/>
          <a:p>
            <a:r>
              <a:rPr lang="en-US" dirty="0"/>
              <a:t>1738: Town Founding</a:t>
            </a:r>
          </a:p>
        </p:txBody>
      </p:sp>
      <p:sp>
        <p:nvSpPr>
          <p:cNvPr id="3" name="Content Placeholder 2">
            <a:extLst>
              <a:ext uri="{FF2B5EF4-FFF2-40B4-BE49-F238E27FC236}">
                <a16:creationId xmlns:a16="http://schemas.microsoft.com/office/drawing/2014/main" id="{07CCCE9C-AE58-2BBB-488C-71B936190E80}"/>
              </a:ext>
            </a:extLst>
          </p:cNvPr>
          <p:cNvSpPr>
            <a:spLocks noGrp="1"/>
          </p:cNvSpPr>
          <p:nvPr>
            <p:ph idx="1"/>
          </p:nvPr>
        </p:nvSpPr>
        <p:spPr>
          <a:xfrm>
            <a:off x="244813" y="1553251"/>
            <a:ext cx="3062591" cy="4351338"/>
          </a:xfrm>
        </p:spPr>
        <p:txBody>
          <a:bodyPr>
            <a:normAutofit fontScale="92500" lnSpcReduction="10000"/>
          </a:bodyPr>
          <a:lstStyle/>
          <a:p>
            <a:r>
              <a:rPr lang="en-US" dirty="0"/>
              <a:t>The Proprietors petition the Colonial Government for permission to form a Town. Permission is granted, in October.</a:t>
            </a:r>
          </a:p>
          <a:p>
            <a:r>
              <a:rPr lang="en-US" dirty="0"/>
              <a:t>The first Town Meeting was held on December 19, 1738. </a:t>
            </a:r>
          </a:p>
        </p:txBody>
      </p:sp>
      <p:pic>
        <p:nvPicPr>
          <p:cNvPr id="5" name="Picture 4">
            <a:extLst>
              <a:ext uri="{FF2B5EF4-FFF2-40B4-BE49-F238E27FC236}">
                <a16:creationId xmlns:a16="http://schemas.microsoft.com/office/drawing/2014/main" id="{E513135E-2E65-46FF-7292-C930E456EE07}"/>
              </a:ext>
            </a:extLst>
          </p:cNvPr>
          <p:cNvPicPr>
            <a:picLocks noChangeAspect="1"/>
          </p:cNvPicPr>
          <p:nvPr/>
        </p:nvPicPr>
        <p:blipFill>
          <a:blip r:embed="rId2"/>
          <a:stretch>
            <a:fillRect/>
          </a:stretch>
        </p:blipFill>
        <p:spPr>
          <a:xfrm>
            <a:off x="3385573" y="845343"/>
            <a:ext cx="8786793" cy="5536001"/>
          </a:xfrm>
          <a:prstGeom prst="rect">
            <a:avLst/>
          </a:prstGeom>
          <a:ln>
            <a:solidFill>
              <a:schemeClr val="tx1"/>
            </a:solidFill>
          </a:ln>
        </p:spPr>
      </p:pic>
    </p:spTree>
    <p:extLst>
      <p:ext uri="{BB962C8B-B14F-4D97-AF65-F5344CB8AC3E}">
        <p14:creationId xmlns:p14="http://schemas.microsoft.com/office/powerpoint/2010/main" val="989140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74DF9-C349-808D-B48B-5E5580B4D004}"/>
              </a:ext>
            </a:extLst>
          </p:cNvPr>
          <p:cNvSpPr>
            <a:spLocks noGrp="1"/>
          </p:cNvSpPr>
          <p:nvPr>
            <p:ph type="title"/>
          </p:nvPr>
        </p:nvSpPr>
        <p:spPr>
          <a:xfrm>
            <a:off x="0" y="72517"/>
            <a:ext cx="10515600" cy="1325563"/>
          </a:xfrm>
        </p:spPr>
        <p:txBody>
          <a:bodyPr/>
          <a:lstStyle/>
          <a:p>
            <a:r>
              <a:rPr lang="en-US" dirty="0"/>
              <a:t>1739-1742: Town Progressing</a:t>
            </a:r>
          </a:p>
        </p:txBody>
      </p:sp>
      <p:sp>
        <p:nvSpPr>
          <p:cNvPr id="3" name="Content Placeholder 2">
            <a:extLst>
              <a:ext uri="{FF2B5EF4-FFF2-40B4-BE49-F238E27FC236}">
                <a16:creationId xmlns:a16="http://schemas.microsoft.com/office/drawing/2014/main" id="{920550E2-5E51-5D8A-5E4D-E47C2A1E1134}"/>
              </a:ext>
            </a:extLst>
          </p:cNvPr>
          <p:cNvSpPr>
            <a:spLocks noGrp="1"/>
          </p:cNvSpPr>
          <p:nvPr>
            <p:ph idx="1"/>
          </p:nvPr>
        </p:nvSpPr>
        <p:spPr>
          <a:xfrm>
            <a:off x="262128" y="1816481"/>
            <a:ext cx="11478768" cy="1493647"/>
          </a:xfrm>
        </p:spPr>
        <p:txBody>
          <a:bodyPr>
            <a:normAutofit fontScale="25000" lnSpcReduction="20000"/>
          </a:bodyPr>
          <a:lstStyle/>
          <a:p>
            <a:pPr marL="0" marR="0" indent="0">
              <a:spcBef>
                <a:spcPts val="0"/>
              </a:spcBef>
              <a:spcAft>
                <a:spcPts val="0"/>
              </a:spcAft>
              <a:buNone/>
            </a:pPr>
            <a:r>
              <a:rPr lang="en-US" sz="9600" dirty="0">
                <a:effectLst/>
                <a:latin typeface="Times New Roman" panose="02020603050405020304" pitchFamily="18" charset="0"/>
                <a:ea typeface="Calibri" panose="020F0502020204030204" pitchFamily="34" charset="0"/>
                <a:cs typeface="Times New Roman" panose="02020603050405020304" pitchFamily="18" charset="0"/>
              </a:rPr>
              <a:t>1739:  Land for a Meeting House and Burial Ground was purchased on Town Hill and Reverend Jonathan Marsh was installed as the minister of the Church.    </a:t>
            </a:r>
          </a:p>
          <a:p>
            <a:pPr marL="0" marR="0" indent="0">
              <a:spcBef>
                <a:spcPts val="0"/>
              </a:spcBef>
              <a:spcAft>
                <a:spcPts val="0"/>
              </a:spcAft>
              <a:buNone/>
            </a:pPr>
            <a:endParaRPr lang="en-US" sz="9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spcBef>
                <a:spcPts val="0"/>
              </a:spcBef>
              <a:buNone/>
            </a:pPr>
            <a:r>
              <a:rPr lang="en-US" sz="9600" dirty="0">
                <a:effectLst/>
                <a:latin typeface="Times New Roman" panose="02020603050405020304" pitchFamily="18" charset="0"/>
                <a:ea typeface="Calibri" panose="020F0502020204030204" pitchFamily="34" charset="0"/>
                <a:cs typeface="Times New Roman" panose="02020603050405020304" pitchFamily="18" charset="0"/>
              </a:rPr>
              <a:t>1742: The Proprietors drew lots for the fifth and final distribution of land. Surveyors continued to lay out lots.  </a:t>
            </a:r>
          </a:p>
          <a:p>
            <a:pPr marL="0" indent="0">
              <a:spcBef>
                <a:spcPts val="0"/>
              </a:spcBef>
              <a:buNone/>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pic>
        <p:nvPicPr>
          <p:cNvPr id="5" name="Picture 5" descr="A picture containing text, building, outdoor, old&#10;&#10;Description automatically generated">
            <a:extLst>
              <a:ext uri="{FF2B5EF4-FFF2-40B4-BE49-F238E27FC236}">
                <a16:creationId xmlns:a16="http://schemas.microsoft.com/office/drawing/2014/main" id="{6E3D351E-6FAC-C816-56DA-58CA1A665CFB}"/>
              </a:ext>
            </a:extLst>
          </p:cNvPr>
          <p:cNvPicPr>
            <a:picLocks noChangeAspect="1"/>
          </p:cNvPicPr>
          <p:nvPr/>
        </p:nvPicPr>
        <p:blipFill>
          <a:blip r:embed="rId3"/>
          <a:stretch>
            <a:fillRect/>
          </a:stretch>
        </p:blipFill>
        <p:spPr>
          <a:xfrm>
            <a:off x="6393126" y="3120675"/>
            <a:ext cx="5602039" cy="3506945"/>
          </a:xfrm>
          <a:prstGeom prst="rect">
            <a:avLst/>
          </a:prstGeom>
        </p:spPr>
      </p:pic>
      <p:sp>
        <p:nvSpPr>
          <p:cNvPr id="6" name="TextBox 5">
            <a:extLst>
              <a:ext uri="{FF2B5EF4-FFF2-40B4-BE49-F238E27FC236}">
                <a16:creationId xmlns:a16="http://schemas.microsoft.com/office/drawing/2014/main" id="{F16D112C-3918-7896-2D59-AD7241A360A7}"/>
              </a:ext>
            </a:extLst>
          </p:cNvPr>
          <p:cNvSpPr txBox="1"/>
          <p:nvPr/>
        </p:nvSpPr>
        <p:spPr>
          <a:xfrm>
            <a:off x="9420616" y="3238499"/>
            <a:ext cx="245301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Calibri"/>
                <a:cs typeface="Calibri"/>
              </a:rPr>
              <a:t>1829 Church Built</a:t>
            </a:r>
            <a:endParaRPr lang="en-US" dirty="0"/>
          </a:p>
        </p:txBody>
      </p:sp>
      <p:sp>
        <p:nvSpPr>
          <p:cNvPr id="7" name="TextBox 6">
            <a:extLst>
              <a:ext uri="{FF2B5EF4-FFF2-40B4-BE49-F238E27FC236}">
                <a16:creationId xmlns:a16="http://schemas.microsoft.com/office/drawing/2014/main" id="{588D7D34-16FA-1738-504D-180AD8BCF449}"/>
              </a:ext>
            </a:extLst>
          </p:cNvPr>
          <p:cNvSpPr txBox="1"/>
          <p:nvPr/>
        </p:nvSpPr>
        <p:spPr>
          <a:xfrm>
            <a:off x="9420616" y="3614279"/>
            <a:ext cx="245301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Calibri"/>
                <a:cs typeface="Calibri"/>
              </a:rPr>
              <a:t>1929 Church Removed</a:t>
            </a:r>
            <a:endParaRPr lang="en-US" dirty="0"/>
          </a:p>
        </p:txBody>
      </p:sp>
      <p:pic>
        <p:nvPicPr>
          <p:cNvPr id="8" name="Picture 8">
            <a:extLst>
              <a:ext uri="{FF2B5EF4-FFF2-40B4-BE49-F238E27FC236}">
                <a16:creationId xmlns:a16="http://schemas.microsoft.com/office/drawing/2014/main" id="{0A330E36-8103-7169-98F1-F0BA83D14BFE}"/>
              </a:ext>
            </a:extLst>
          </p:cNvPr>
          <p:cNvPicPr>
            <a:picLocks noChangeAspect="1"/>
          </p:cNvPicPr>
          <p:nvPr/>
        </p:nvPicPr>
        <p:blipFill>
          <a:blip r:embed="rId4"/>
          <a:stretch>
            <a:fillRect/>
          </a:stretch>
        </p:blipFill>
        <p:spPr>
          <a:xfrm>
            <a:off x="194154" y="3174477"/>
            <a:ext cx="5436295" cy="3504854"/>
          </a:xfrm>
          <a:prstGeom prst="rect">
            <a:avLst/>
          </a:prstGeom>
        </p:spPr>
      </p:pic>
    </p:spTree>
    <p:extLst>
      <p:ext uri="{BB962C8B-B14F-4D97-AF65-F5344CB8AC3E}">
        <p14:creationId xmlns:p14="http://schemas.microsoft.com/office/powerpoint/2010/main" val="40240700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25FF075-B1B1-3260-67CD-42F8C54B3B65}"/>
              </a:ext>
            </a:extLst>
          </p:cNvPr>
          <p:cNvPicPr>
            <a:picLocks noChangeAspect="1"/>
          </p:cNvPicPr>
          <p:nvPr/>
        </p:nvPicPr>
        <p:blipFill>
          <a:blip r:embed="rId2"/>
          <a:stretch>
            <a:fillRect/>
          </a:stretch>
        </p:blipFill>
        <p:spPr>
          <a:xfrm>
            <a:off x="2891274" y="0"/>
            <a:ext cx="9172107" cy="6858000"/>
          </a:xfrm>
          <a:prstGeom prst="rect">
            <a:avLst/>
          </a:prstGeom>
        </p:spPr>
      </p:pic>
      <p:sp>
        <p:nvSpPr>
          <p:cNvPr id="2" name="Title 1">
            <a:extLst>
              <a:ext uri="{FF2B5EF4-FFF2-40B4-BE49-F238E27FC236}">
                <a16:creationId xmlns:a16="http://schemas.microsoft.com/office/drawing/2014/main" id="{6CC4C2CC-9972-081A-8BF2-F5787F0ECF1F}"/>
              </a:ext>
            </a:extLst>
          </p:cNvPr>
          <p:cNvSpPr>
            <a:spLocks noGrp="1"/>
          </p:cNvSpPr>
          <p:nvPr>
            <p:ph type="title"/>
          </p:nvPr>
        </p:nvSpPr>
        <p:spPr/>
        <p:txBody>
          <a:bodyPr/>
          <a:lstStyle/>
          <a:p>
            <a:r>
              <a:rPr lang="en-US" dirty="0"/>
              <a:t>1745</a:t>
            </a:r>
          </a:p>
        </p:txBody>
      </p:sp>
      <p:sp>
        <p:nvSpPr>
          <p:cNvPr id="3" name="Content Placeholder 2">
            <a:extLst>
              <a:ext uri="{FF2B5EF4-FFF2-40B4-BE49-F238E27FC236}">
                <a16:creationId xmlns:a16="http://schemas.microsoft.com/office/drawing/2014/main" id="{DA258166-7E4F-905C-6A8C-5CCA7A395CEE}"/>
              </a:ext>
            </a:extLst>
          </p:cNvPr>
          <p:cNvSpPr>
            <a:spLocks noGrp="1"/>
          </p:cNvSpPr>
          <p:nvPr>
            <p:ph idx="1"/>
          </p:nvPr>
        </p:nvSpPr>
        <p:spPr>
          <a:xfrm>
            <a:off x="0" y="1612867"/>
            <a:ext cx="2974504" cy="4351338"/>
          </a:xfrm>
        </p:spPr>
        <p:txBody>
          <a:bodyPr/>
          <a:lstStyle/>
          <a:p>
            <a:pPr marL="0" marR="0" indent="0" algn="ctr">
              <a:spcBef>
                <a:spcPts val="0"/>
              </a:spcBef>
              <a:spcAft>
                <a:spcPts val="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Population continues to grow</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latin typeface="Times New Roman" panose="02020603050405020304" pitchFamily="18" charset="0"/>
                <a:ea typeface="Calibri" panose="020F0502020204030204" pitchFamily="34" charset="0"/>
                <a:cs typeface="Times New Roman" panose="02020603050405020304" pitchFamily="18" charset="0"/>
              </a:rPr>
              <a:t>First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burial in Town Hill Cemetery: Stephen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Kelcy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Selectman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Town Meeting House under construction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Reverend Jonathan Marsh is in residence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latin typeface="Times New Roman" panose="02020603050405020304" pitchFamily="18" charset="0"/>
                <a:ea typeface="Calibri" panose="020F0502020204030204" pitchFamily="34" charset="0"/>
                <a:cs typeface="Times New Roman" panose="02020603050405020304" pitchFamily="18" charset="0"/>
              </a:rPr>
              <a:t>The 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urveyors continue laying out lots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latin typeface="Times New Roman" panose="02020603050405020304" pitchFamily="18" charset="0"/>
                <a:ea typeface="Calibri" panose="020F0502020204030204" pitchFamily="34" charset="0"/>
                <a:cs typeface="Times New Roman" panose="02020603050405020304" pitchFamily="18" charset="0"/>
              </a:rPr>
              <a:t>First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deed recorded showing transfer of land to a native American Indian called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Kasceton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7" name="Rectangle 6">
            <a:extLst>
              <a:ext uri="{FF2B5EF4-FFF2-40B4-BE49-F238E27FC236}">
                <a16:creationId xmlns:a16="http://schemas.microsoft.com/office/drawing/2014/main" id="{834DF504-87C6-0490-FF85-9C71FD916EAB}"/>
              </a:ext>
            </a:extLst>
          </p:cNvPr>
          <p:cNvSpPr/>
          <p:nvPr/>
        </p:nvSpPr>
        <p:spPr>
          <a:xfrm>
            <a:off x="6274062" y="1865375"/>
            <a:ext cx="4460994" cy="1810513"/>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81613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63892-84C7-DCF4-5869-1940EC0120EE}"/>
              </a:ext>
            </a:extLst>
          </p:cNvPr>
          <p:cNvSpPr>
            <a:spLocks noGrp="1"/>
          </p:cNvSpPr>
          <p:nvPr>
            <p:ph type="title"/>
          </p:nvPr>
        </p:nvSpPr>
        <p:spPr/>
        <p:txBody>
          <a:bodyPr/>
          <a:lstStyle/>
          <a:p>
            <a:r>
              <a:rPr lang="en-US" dirty="0"/>
              <a:t>1745 Detail</a:t>
            </a:r>
          </a:p>
        </p:txBody>
      </p:sp>
      <p:pic>
        <p:nvPicPr>
          <p:cNvPr id="5" name="Content Placeholder 4">
            <a:extLst>
              <a:ext uri="{FF2B5EF4-FFF2-40B4-BE49-F238E27FC236}">
                <a16:creationId xmlns:a16="http://schemas.microsoft.com/office/drawing/2014/main" id="{0B5BB332-E608-8691-9348-10AE255BB084}"/>
              </a:ext>
            </a:extLst>
          </p:cNvPr>
          <p:cNvPicPr>
            <a:picLocks noGrp="1" noChangeAspect="1"/>
          </p:cNvPicPr>
          <p:nvPr>
            <p:ph idx="1"/>
          </p:nvPr>
        </p:nvPicPr>
        <p:blipFill>
          <a:blip r:embed="rId2"/>
          <a:stretch>
            <a:fillRect/>
          </a:stretch>
        </p:blipFill>
        <p:spPr>
          <a:xfrm>
            <a:off x="838200" y="1853599"/>
            <a:ext cx="10515600" cy="4295389"/>
          </a:xfrm>
          <a:ln>
            <a:solidFill>
              <a:schemeClr val="tx1"/>
            </a:solidFill>
          </a:ln>
        </p:spPr>
      </p:pic>
    </p:spTree>
    <p:extLst>
      <p:ext uri="{BB962C8B-B14F-4D97-AF65-F5344CB8AC3E}">
        <p14:creationId xmlns:p14="http://schemas.microsoft.com/office/powerpoint/2010/main" val="41061168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B44A3-5C60-9C49-901D-37DE0C329BB3}"/>
              </a:ext>
            </a:extLst>
          </p:cNvPr>
          <p:cNvSpPr>
            <a:spLocks noGrp="1"/>
          </p:cNvSpPr>
          <p:nvPr>
            <p:ph type="title"/>
          </p:nvPr>
        </p:nvSpPr>
        <p:spPr/>
        <p:txBody>
          <a:bodyPr/>
          <a:lstStyle/>
          <a:p>
            <a:r>
              <a:rPr lang="en-US" dirty="0"/>
              <a:t>1749-1762</a:t>
            </a:r>
          </a:p>
        </p:txBody>
      </p:sp>
      <p:sp>
        <p:nvSpPr>
          <p:cNvPr id="3" name="Content Placeholder 2">
            <a:extLst>
              <a:ext uri="{FF2B5EF4-FFF2-40B4-BE49-F238E27FC236}">
                <a16:creationId xmlns:a16="http://schemas.microsoft.com/office/drawing/2014/main" id="{A49BFEC7-C3BF-7541-4B7F-5FA453562077}"/>
              </a:ext>
            </a:extLst>
          </p:cNvPr>
          <p:cNvSpPr>
            <a:spLocks noGrp="1"/>
          </p:cNvSpPr>
          <p:nvPr>
            <p:ph idx="1"/>
          </p:nvPr>
        </p:nvSpPr>
        <p:spPr>
          <a:xfrm>
            <a:off x="97536" y="1450721"/>
            <a:ext cx="3780682" cy="4351338"/>
          </a:xfrm>
        </p:spPr>
        <p:txBody>
          <a:bodyPr/>
          <a:lstStyle/>
          <a:p>
            <a:pPr marL="0" marR="0" indent="0">
              <a:spcBef>
                <a:spcPts val="0"/>
              </a:spcBef>
              <a:spcAft>
                <a:spcPts val="0"/>
              </a:spcAft>
              <a:buNone/>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1749</a:t>
            </a:r>
          </a:p>
          <a:p>
            <a:pPr marL="457200" lvl="1">
              <a:spcBef>
                <a:spcPts val="0"/>
              </a:spcBef>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Meeting House is completed. All Lots are laid out. The Proprietor’s work is complete.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lvl="1">
              <a:spcBef>
                <a:spcPts val="0"/>
              </a:spcBef>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Proprietors transfer all undistributed land and highways to the Town of New Hartford. </a:t>
            </a:r>
          </a:p>
          <a:p>
            <a:pPr marL="0" indent="0">
              <a:spcBef>
                <a:spcPts val="0"/>
              </a:spcBef>
              <a:buNone/>
            </a:pPr>
            <a:r>
              <a:rPr lang="en-US" sz="2000" dirty="0">
                <a:latin typeface="Times New Roman" panose="02020603050405020304" pitchFamily="18" charset="0"/>
                <a:ea typeface="Calibri" panose="020F0502020204030204" pitchFamily="34" charset="0"/>
                <a:cs typeface="Times New Roman" panose="02020603050405020304" pitchFamily="18" charset="0"/>
              </a:rPr>
              <a:t>1762</a:t>
            </a:r>
          </a:p>
          <a:p>
            <a:pPr marL="457200" lvl="1">
              <a:spcBef>
                <a:spcPts val="0"/>
              </a:spcBef>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Residents in the northeast tier of lots petition the Colonial Government to be annexed to the adjoining Town of Simsbury. Permission was granted and the boundaries of New Hartford were changed.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lvl="1" indent="0">
              <a:spcBef>
                <a:spcPts val="0"/>
              </a:spcBef>
              <a:buNone/>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5" name="Picture 4">
            <a:extLst>
              <a:ext uri="{FF2B5EF4-FFF2-40B4-BE49-F238E27FC236}">
                <a16:creationId xmlns:a16="http://schemas.microsoft.com/office/drawing/2014/main" id="{FF8E5C59-0929-9079-522E-EC52E50C213E}"/>
              </a:ext>
            </a:extLst>
          </p:cNvPr>
          <p:cNvPicPr>
            <a:picLocks noChangeAspect="1"/>
          </p:cNvPicPr>
          <p:nvPr/>
        </p:nvPicPr>
        <p:blipFill>
          <a:blip r:embed="rId2"/>
          <a:stretch>
            <a:fillRect/>
          </a:stretch>
        </p:blipFill>
        <p:spPr>
          <a:xfrm>
            <a:off x="3678485" y="0"/>
            <a:ext cx="8646460" cy="6858000"/>
          </a:xfrm>
          <a:prstGeom prst="rect">
            <a:avLst/>
          </a:prstGeom>
        </p:spPr>
      </p:pic>
    </p:spTree>
    <p:extLst>
      <p:ext uri="{BB962C8B-B14F-4D97-AF65-F5344CB8AC3E}">
        <p14:creationId xmlns:p14="http://schemas.microsoft.com/office/powerpoint/2010/main" val="35063269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B2063-81E3-8864-464F-6AB73DA69F7D}"/>
              </a:ext>
            </a:extLst>
          </p:cNvPr>
          <p:cNvSpPr>
            <a:spLocks noGrp="1"/>
          </p:cNvSpPr>
          <p:nvPr>
            <p:ph type="title"/>
          </p:nvPr>
        </p:nvSpPr>
        <p:spPr>
          <a:xfrm>
            <a:off x="274529" y="1972632"/>
            <a:ext cx="3782861" cy="1346439"/>
          </a:xfrm>
        </p:spPr>
        <p:txBody>
          <a:bodyPr>
            <a:normAutofit fontScale="90000"/>
          </a:bodyPr>
          <a:lstStyle/>
          <a:p>
            <a:r>
              <a:rPr lang="en-US" dirty="0"/>
              <a:t>Overlay of current NH vs. 1745 Map</a:t>
            </a:r>
          </a:p>
        </p:txBody>
      </p:sp>
      <p:pic>
        <p:nvPicPr>
          <p:cNvPr id="6" name="Picture 6" descr="Map&#10;&#10;Description automatically generated">
            <a:extLst>
              <a:ext uri="{FF2B5EF4-FFF2-40B4-BE49-F238E27FC236}">
                <a16:creationId xmlns:a16="http://schemas.microsoft.com/office/drawing/2014/main" id="{8D3A7207-3C22-FA82-7B09-3489DE250689}"/>
              </a:ext>
            </a:extLst>
          </p:cNvPr>
          <p:cNvPicPr>
            <a:picLocks noChangeAspect="1"/>
          </p:cNvPicPr>
          <p:nvPr/>
        </p:nvPicPr>
        <p:blipFill>
          <a:blip r:embed="rId2"/>
          <a:stretch>
            <a:fillRect/>
          </a:stretch>
        </p:blipFill>
        <p:spPr>
          <a:xfrm>
            <a:off x="4265113" y="51997"/>
            <a:ext cx="7732733" cy="6910584"/>
          </a:xfrm>
          <a:prstGeom prst="rect">
            <a:avLst/>
          </a:prstGeom>
        </p:spPr>
      </p:pic>
      <p:sp>
        <p:nvSpPr>
          <p:cNvPr id="7" name="Rectangle 6">
            <a:extLst>
              <a:ext uri="{FF2B5EF4-FFF2-40B4-BE49-F238E27FC236}">
                <a16:creationId xmlns:a16="http://schemas.microsoft.com/office/drawing/2014/main" id="{AE36F1AE-FF6C-880E-33FD-D45597B4CED6}"/>
              </a:ext>
            </a:extLst>
          </p:cNvPr>
          <p:cNvSpPr/>
          <p:nvPr/>
        </p:nvSpPr>
        <p:spPr>
          <a:xfrm>
            <a:off x="7228301" y="2185716"/>
            <a:ext cx="1982755" cy="1241624"/>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41826608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BA0FE-B3C6-A7EA-2060-2876033C5F35}"/>
              </a:ext>
            </a:extLst>
          </p:cNvPr>
          <p:cNvSpPr>
            <a:spLocks noGrp="1"/>
          </p:cNvSpPr>
          <p:nvPr>
            <p:ph type="title"/>
          </p:nvPr>
        </p:nvSpPr>
        <p:spPr>
          <a:xfrm>
            <a:off x="138830" y="104166"/>
            <a:ext cx="10515600" cy="1325563"/>
          </a:xfrm>
        </p:spPr>
        <p:txBody>
          <a:bodyPr/>
          <a:lstStyle/>
          <a:p>
            <a:r>
              <a:rPr lang="en-US" dirty="0">
                <a:cs typeface="Calibri Light"/>
              </a:rPr>
              <a:t>Overlay Detail</a:t>
            </a:r>
            <a:endParaRPr lang="en-US" dirty="0"/>
          </a:p>
        </p:txBody>
      </p:sp>
      <p:pic>
        <p:nvPicPr>
          <p:cNvPr id="4" name="Picture 4" descr="A picture containing map&#10;&#10;Description automatically generated">
            <a:extLst>
              <a:ext uri="{FF2B5EF4-FFF2-40B4-BE49-F238E27FC236}">
                <a16:creationId xmlns:a16="http://schemas.microsoft.com/office/drawing/2014/main" id="{06B2C00D-0E4F-72A2-B999-6DE5556A881C}"/>
              </a:ext>
            </a:extLst>
          </p:cNvPr>
          <p:cNvPicPr>
            <a:picLocks noGrp="1" noChangeAspect="1"/>
          </p:cNvPicPr>
          <p:nvPr>
            <p:ph idx="1"/>
          </p:nvPr>
        </p:nvPicPr>
        <p:blipFill>
          <a:blip r:embed="rId2"/>
          <a:stretch>
            <a:fillRect/>
          </a:stretch>
        </p:blipFill>
        <p:spPr>
          <a:xfrm>
            <a:off x="1450183" y="1335023"/>
            <a:ext cx="10084949" cy="5416050"/>
          </a:xfrm>
        </p:spPr>
      </p:pic>
      <p:sp>
        <p:nvSpPr>
          <p:cNvPr id="5" name="Arrow: Down 4">
            <a:extLst>
              <a:ext uri="{FF2B5EF4-FFF2-40B4-BE49-F238E27FC236}">
                <a16:creationId xmlns:a16="http://schemas.microsoft.com/office/drawing/2014/main" id="{B3E9053B-E667-5015-CFFD-77F81B7A0342}"/>
              </a:ext>
            </a:extLst>
          </p:cNvPr>
          <p:cNvSpPr/>
          <p:nvPr/>
        </p:nvSpPr>
        <p:spPr>
          <a:xfrm rot="14280000">
            <a:off x="6187711" y="5361494"/>
            <a:ext cx="480164" cy="981205"/>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58292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3A1BA-0311-62A0-4E44-F60AD4FAECD8}"/>
              </a:ext>
            </a:extLst>
          </p:cNvPr>
          <p:cNvSpPr>
            <a:spLocks noGrp="1"/>
          </p:cNvSpPr>
          <p:nvPr>
            <p:ph type="title"/>
          </p:nvPr>
        </p:nvSpPr>
        <p:spPr/>
        <p:txBody>
          <a:bodyPr>
            <a:normAutofit fontScale="90000"/>
          </a:bodyPr>
          <a:lstStyle/>
          <a:p>
            <a:pPr marL="0" marR="0" lvl="0" indent="0" defTabSz="914400" rtl="0" eaLnBrk="0" fontAlgn="base" latinLnBrk="0" hangingPunct="0">
              <a:lnSpc>
                <a:spcPct val="100000"/>
              </a:lnSpc>
              <a:spcBef>
                <a:spcPct val="0"/>
              </a:spcBef>
              <a:spcAft>
                <a:spcPct val="0"/>
              </a:spcAft>
              <a:tabLst>
                <a:tab pos="5486400" algn="r"/>
              </a:tabLst>
            </a:pPr>
            <a:r>
              <a:rPr kumimoji="0" lang="en-US" altLang="en-US" sz="48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New Hartford </a:t>
            </a:r>
            <a:r>
              <a:rPr kumimoji="0" lang="en-US" altLang="en-US" sz="44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Founding and Settlement</a:t>
            </a:r>
            <a:br>
              <a:rPr kumimoji="0" lang="en-US" altLang="en-US" sz="1400" b="1" i="0" u="none" strike="noStrike" cap="none" normalizeH="0" baseline="0" dirty="0">
                <a:ln>
                  <a:noFill/>
                </a:ln>
                <a:solidFill>
                  <a:schemeClr val="tx1"/>
                </a:solidFill>
                <a:effectLst/>
                <a:latin typeface="Arial" panose="020B0604020202020204" pitchFamily="34" charset="0"/>
              </a:rPr>
            </a:br>
            <a:endParaRPr lang="en-US" b="1" dirty="0"/>
          </a:p>
        </p:txBody>
      </p:sp>
      <p:sp>
        <p:nvSpPr>
          <p:cNvPr id="4" name="Rectangle 1">
            <a:extLst>
              <a:ext uri="{FF2B5EF4-FFF2-40B4-BE49-F238E27FC236}">
                <a16:creationId xmlns:a16="http://schemas.microsoft.com/office/drawing/2014/main" id="{71D8A685-670F-7C96-637D-832903465E76}"/>
              </a:ext>
            </a:extLst>
          </p:cNvPr>
          <p:cNvSpPr>
            <a:spLocks noGrp="1" noChangeArrowheads="1"/>
          </p:cNvSpPr>
          <p:nvPr>
            <p:ph idx="1"/>
          </p:nvPr>
        </p:nvSpPr>
        <p:spPr bwMode="auto">
          <a:xfrm>
            <a:off x="838200" y="1739142"/>
            <a:ext cx="10756769"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5486400" algn="r"/>
              </a:tabLst>
              <a:defRPr>
                <a:solidFill>
                  <a:schemeClr val="tx1"/>
                </a:solidFill>
                <a:latin typeface="Arial" panose="020B0604020202020204" pitchFamily="34" charset="0"/>
              </a:defRPr>
            </a:lvl1pPr>
            <a:lvl2pPr eaLnBrk="0" fontAlgn="base" hangingPunct="0">
              <a:spcBef>
                <a:spcPct val="0"/>
              </a:spcBef>
              <a:spcAft>
                <a:spcPct val="0"/>
              </a:spcAft>
              <a:tabLst>
                <a:tab pos="5486400" algn="r"/>
              </a:tabLst>
              <a:defRPr>
                <a:solidFill>
                  <a:schemeClr val="tx1"/>
                </a:solidFill>
                <a:latin typeface="Arial" panose="020B0604020202020204" pitchFamily="34" charset="0"/>
              </a:defRPr>
            </a:lvl2pPr>
            <a:lvl3pPr eaLnBrk="0" fontAlgn="base" hangingPunct="0">
              <a:spcBef>
                <a:spcPct val="0"/>
              </a:spcBef>
              <a:spcAft>
                <a:spcPct val="0"/>
              </a:spcAft>
              <a:tabLst>
                <a:tab pos="5486400" algn="r"/>
              </a:tabLst>
              <a:defRPr>
                <a:solidFill>
                  <a:schemeClr val="tx1"/>
                </a:solidFill>
                <a:latin typeface="Arial" panose="020B0604020202020204" pitchFamily="34" charset="0"/>
              </a:defRPr>
            </a:lvl3pPr>
            <a:lvl4pPr eaLnBrk="0" fontAlgn="base" hangingPunct="0">
              <a:spcBef>
                <a:spcPct val="0"/>
              </a:spcBef>
              <a:spcAft>
                <a:spcPct val="0"/>
              </a:spcAft>
              <a:tabLst>
                <a:tab pos="5486400" algn="r"/>
              </a:tabLst>
              <a:defRPr>
                <a:solidFill>
                  <a:schemeClr val="tx1"/>
                </a:solidFill>
                <a:latin typeface="Arial" panose="020B0604020202020204" pitchFamily="34" charset="0"/>
              </a:defRPr>
            </a:lvl4pPr>
            <a:lvl5pPr eaLnBrk="0" fontAlgn="base" hangingPunct="0">
              <a:spcBef>
                <a:spcPct val="0"/>
              </a:spcBef>
              <a:spcAft>
                <a:spcPct val="0"/>
              </a:spcAft>
              <a:tabLst>
                <a:tab pos="5486400" algn="r"/>
              </a:tabLst>
              <a:defRPr>
                <a:solidFill>
                  <a:schemeClr val="tx1"/>
                </a:solidFill>
                <a:latin typeface="Arial" panose="020B0604020202020204" pitchFamily="34" charset="0"/>
              </a:defRPr>
            </a:lvl5pPr>
            <a:lvl6pPr eaLnBrk="0" fontAlgn="base" hangingPunct="0">
              <a:spcBef>
                <a:spcPct val="0"/>
              </a:spcBef>
              <a:spcAft>
                <a:spcPct val="0"/>
              </a:spcAft>
              <a:tabLst>
                <a:tab pos="5486400" algn="r"/>
              </a:tabLst>
              <a:defRPr>
                <a:solidFill>
                  <a:schemeClr val="tx1"/>
                </a:solidFill>
                <a:latin typeface="Arial" panose="020B0604020202020204" pitchFamily="34" charset="0"/>
              </a:defRPr>
            </a:lvl6pPr>
            <a:lvl7pPr eaLnBrk="0" fontAlgn="base" hangingPunct="0">
              <a:spcBef>
                <a:spcPct val="0"/>
              </a:spcBef>
              <a:spcAft>
                <a:spcPct val="0"/>
              </a:spcAft>
              <a:tabLst>
                <a:tab pos="5486400" algn="r"/>
              </a:tabLst>
              <a:defRPr>
                <a:solidFill>
                  <a:schemeClr val="tx1"/>
                </a:solidFill>
                <a:latin typeface="Arial" panose="020B0604020202020204" pitchFamily="34" charset="0"/>
              </a:defRPr>
            </a:lvl7pPr>
            <a:lvl8pPr eaLnBrk="0" fontAlgn="base" hangingPunct="0">
              <a:spcBef>
                <a:spcPct val="0"/>
              </a:spcBef>
              <a:spcAft>
                <a:spcPct val="0"/>
              </a:spcAft>
              <a:tabLst>
                <a:tab pos="5486400" algn="r"/>
              </a:tabLst>
              <a:defRPr>
                <a:solidFill>
                  <a:schemeClr val="tx1"/>
                </a:solidFill>
                <a:latin typeface="Arial" panose="020B0604020202020204" pitchFamily="34" charset="0"/>
              </a:defRPr>
            </a:lvl8pPr>
            <a:lvl9pPr eaLnBrk="0" fontAlgn="base" hangingPunct="0">
              <a:spcBef>
                <a:spcPct val="0"/>
              </a:spcBef>
              <a:spcAft>
                <a:spcPct val="0"/>
              </a:spcAft>
              <a:tabLst>
                <a:tab pos="5486400" algn="r"/>
              </a:tabLst>
              <a:defRPr>
                <a:solidFill>
                  <a:schemeClr val="tx1"/>
                </a:solidFill>
                <a:latin typeface="Arial" panose="020B0604020202020204" pitchFamily="34" charset="0"/>
              </a:defRPr>
            </a:lvl9pPr>
          </a:lstStyle>
          <a:p>
            <a:pPr marR="0" lvl="0" algn="l" defTabSz="914400" rtl="0" eaLnBrk="0" fontAlgn="base" latinLnBrk="0" hangingPunct="0">
              <a:lnSpc>
                <a:spcPct val="100000"/>
              </a:lnSpc>
              <a:spcBef>
                <a:spcPct val="0"/>
              </a:spcBef>
              <a:spcAft>
                <a:spcPct val="0"/>
              </a:spcAft>
              <a:buClrTx/>
              <a:buSzTx/>
              <a:tabLst>
                <a:tab pos="5486400" algn="r"/>
              </a:tabLst>
            </a:pPr>
            <a:r>
              <a:rPr kumimoji="0" lang="en-US" altLang="en-US" sz="24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1724</a:t>
            </a: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en-US"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The Colonial Government gives unsettled land in Northwestern Connecticut to Hartford property owners on the 1720 Tax List.</a:t>
            </a:r>
            <a:endParaRPr kumimoji="0" lang="en-US" altLang="en-US" sz="1050" b="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tab pos="5486400" algn="r"/>
              </a:tabLst>
            </a:pPr>
            <a:r>
              <a:rPr kumimoji="0" lang="en-US" altLang="en-US" sz="24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1732</a:t>
            </a: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en-US"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The boundaries of the parcel are surveyed and a deed to the land is given to 181 Hartford Taxpayers called Proprietors.</a:t>
            </a:r>
            <a:endParaRPr kumimoji="0" lang="en-US" altLang="en-US" sz="1050" b="0" i="0" u="none" strike="noStrike" cap="none" normalizeH="0" baseline="0" dirty="0">
              <a:ln>
                <a:noFill/>
              </a:ln>
              <a:solidFill>
                <a:schemeClr val="tx1"/>
              </a:solidFill>
              <a:effectLst/>
              <a:latin typeface="Arial" panose="020B0604020202020204" pitchFamily="34" charset="0"/>
            </a:endParaRPr>
          </a:p>
          <a:p>
            <a:pPr>
              <a:lnSpc>
                <a:spcPct val="100000"/>
              </a:lnSpc>
            </a:pPr>
            <a:r>
              <a:rPr kumimoji="0" lang="en-US" altLang="en-US" sz="24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1733</a:t>
            </a: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The Founding:</a:t>
            </a:r>
          </a:p>
          <a:p>
            <a:pPr lvl="1">
              <a:lnSpc>
                <a:spcPct val="100000"/>
              </a:lnSpc>
            </a:pPr>
            <a:r>
              <a:rPr kumimoji="0" lang="en-US" altLang="en-US" sz="1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Names are drawn from the list of 181</a:t>
            </a:r>
          </a:p>
          <a:p>
            <a:pPr lvl="1">
              <a:lnSpc>
                <a:spcPct val="100000"/>
              </a:lnSpc>
            </a:pPr>
            <a:r>
              <a:rPr lang="en-US" altLang="en-US" sz="1600" dirty="0">
                <a:ea typeface="Times New Roman" panose="02020603050405020304" pitchFamily="18" charset="0"/>
              </a:rPr>
              <a:t>S</a:t>
            </a:r>
            <a:r>
              <a:rPr kumimoji="0" lang="en-US" altLang="en-US" sz="1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urveyors calculate the size of each owner’s lot and lay them out in the sequence in which they were drawn along Town Hill and westerly toward Wonksunkamonk Pond. These were called </a:t>
            </a:r>
            <a:r>
              <a:rPr kumimoji="0" lang="en-US" altLang="en-US" sz="1600" b="1" i="0" u="none" strike="noStrike" cap="none" normalizeH="0" baseline="0" dirty="0">
                <a:ln>
                  <a:noFill/>
                </a:ln>
                <a:solidFill>
                  <a:schemeClr val="accent1">
                    <a:lumMod val="50000"/>
                  </a:schemeClr>
                </a:solidFill>
                <a:effectLst/>
                <a:latin typeface="Arial" panose="020B0604020202020204" pitchFamily="34" charset="0"/>
                <a:ea typeface="Times New Roman" panose="02020603050405020304" pitchFamily="18" charset="0"/>
              </a:rPr>
              <a:t>Home Lots</a:t>
            </a:r>
            <a:r>
              <a:rPr kumimoji="0" lang="en-US" altLang="en-US" sz="1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p>
          <a:p>
            <a:pPr lvl="1">
              <a:lnSpc>
                <a:spcPct val="100000"/>
              </a:lnSpc>
            </a:pPr>
            <a:r>
              <a:rPr kumimoji="0" lang="en-US" altLang="en-US" sz="1600" b="0" i="0" u="none" strike="noStrike" cap="none" normalizeH="0" baseline="0" dirty="0">
                <a:ln>
                  <a:noFill/>
                </a:ln>
                <a:effectLst/>
                <a:latin typeface="Arial"/>
                <a:ea typeface="Times New Roman" panose="02020603050405020304" pitchFamily="18" charset="0"/>
                <a:cs typeface="Arial"/>
              </a:rPr>
              <a:t>The Colonial Government names the parcel </a:t>
            </a:r>
            <a:r>
              <a:rPr kumimoji="0" lang="en-US" altLang="en-US" sz="1600" b="1" i="0" u="none" strike="noStrike" cap="none" normalizeH="0" baseline="0" dirty="0">
                <a:ln>
                  <a:noFill/>
                </a:ln>
                <a:solidFill>
                  <a:schemeClr val="accent1">
                    <a:lumMod val="50000"/>
                  </a:schemeClr>
                </a:solidFill>
                <a:effectLst/>
                <a:latin typeface="Arial"/>
                <a:ea typeface="Times New Roman" panose="02020603050405020304" pitchFamily="18" charset="0"/>
                <a:cs typeface="Arial"/>
              </a:rPr>
              <a:t>New Hartford. </a:t>
            </a:r>
            <a:r>
              <a:rPr kumimoji="0" lang="en-US" altLang="en-US" sz="1600" b="0" i="0" u="none" strike="noStrike" cap="none" normalizeH="0" baseline="0" dirty="0">
                <a:ln>
                  <a:noFill/>
                </a:ln>
                <a:effectLst/>
                <a:latin typeface="Arial"/>
                <a:ea typeface="Times New Roman" panose="02020603050405020304" pitchFamily="18" charset="0"/>
                <a:cs typeface="Arial"/>
              </a:rPr>
              <a:t>People begin to settle.</a:t>
            </a:r>
            <a:r>
              <a:rPr lang="en-US" altLang="en-US" sz="1600" dirty="0">
                <a:latin typeface="Arial"/>
                <a:ea typeface="Times New Roman" panose="02020603050405020304" pitchFamily="18" charset="0"/>
                <a:cs typeface="Arial"/>
              </a:rPr>
              <a:t> </a:t>
            </a:r>
            <a:endParaRPr lang="en-US" altLang="en-US" sz="1600" b="1" dirty="0">
              <a:solidFill>
                <a:schemeClr val="accent1">
                  <a:lumMod val="50000"/>
                </a:schemeClr>
              </a:solidFill>
              <a:latin typeface="Arial"/>
              <a:ea typeface="Times New Roman" panose="02020603050405020304" pitchFamily="18" charset="0"/>
              <a:cs typeface="Arial"/>
            </a:endParaRPr>
          </a:p>
          <a:p>
            <a:pPr lvl="1">
              <a:lnSpc>
                <a:spcPct val="100000"/>
              </a:lnSpc>
            </a:pPr>
            <a:r>
              <a:rPr kumimoji="0" lang="en-US" altLang="en-US" sz="1600" b="0" i="0" u="none" strike="noStrike" cap="none" normalizeH="0" baseline="0" dirty="0">
                <a:ln>
                  <a:noFill/>
                </a:ln>
                <a:effectLst/>
                <a:latin typeface="Arial"/>
                <a:ea typeface="Times New Roman" panose="02020603050405020304" pitchFamily="18" charset="0"/>
                <a:cs typeface="Arial"/>
              </a:rPr>
              <a:t>The Proprietors draw lots for the second and third distribution of land.</a:t>
            </a:r>
            <a:r>
              <a:rPr lang="en-US" altLang="en-US" sz="1600" dirty="0">
                <a:latin typeface="Arial"/>
                <a:ea typeface="Times New Roman" panose="02020603050405020304" pitchFamily="18" charset="0"/>
                <a:cs typeface="Arial"/>
              </a:rPr>
              <a:t>  </a:t>
            </a:r>
            <a:endParaRPr lang="en-US" altLang="en-US" sz="1600" b="0" i="0" u="none" strike="noStrike" cap="none" normalizeH="0" baseline="0" dirty="0">
              <a:ln>
                <a:noFill/>
              </a:ln>
              <a:effectLst/>
              <a:latin typeface="Arial" panose="020B0604020202020204" pitchFamily="34" charset="0"/>
              <a:ea typeface="Times New Roman" panose="02020603050405020304" pitchFamily="18" charset="0"/>
              <a:cs typeface="Arial"/>
            </a:endParaRPr>
          </a:p>
          <a:p>
            <a:pPr lvl="1">
              <a:lnSpc>
                <a:spcPct val="100000"/>
              </a:lnSpc>
            </a:pPr>
            <a:r>
              <a:rPr kumimoji="0" lang="en-US" altLang="en-US" sz="1600" b="0" i="0" u="none" strike="noStrike" cap="none" normalizeH="0" baseline="0" dirty="0">
                <a:ln>
                  <a:noFill/>
                </a:ln>
                <a:effectLst/>
                <a:latin typeface="Arial"/>
                <a:ea typeface="Times New Roman" panose="02020603050405020304" pitchFamily="18" charset="0"/>
                <a:cs typeface="Arial"/>
              </a:rPr>
              <a:t>Eight highways are laid out, running south to north connecting the Home Lots.</a:t>
            </a:r>
            <a:r>
              <a:rPr lang="en-US" altLang="en-US" sz="1600" dirty="0">
                <a:latin typeface="Arial"/>
                <a:ea typeface="Times New Roman" panose="02020603050405020304" pitchFamily="18" charset="0"/>
                <a:cs typeface="Arial"/>
              </a:rPr>
              <a:t> </a:t>
            </a:r>
            <a:r>
              <a:rPr kumimoji="0" lang="en-US" altLang="en-US" sz="1600" b="0" i="0" u="none" strike="noStrike" cap="none" normalizeH="0" baseline="0" dirty="0">
                <a:ln>
                  <a:noFill/>
                </a:ln>
                <a:effectLst/>
                <a:latin typeface="Arial"/>
                <a:ea typeface="Times New Roman" panose="02020603050405020304" pitchFamily="18" charset="0"/>
                <a:cs typeface="Arial"/>
              </a:rPr>
              <a:t> They provide east-west boundaries within which Proprietors chose the location of land to which they are entitled in subsequent distributions of land.</a:t>
            </a:r>
            <a:endParaRPr lang="en-US" altLang="en-US" sz="900" b="0" i="0" u="none" strike="noStrike" cap="none" normalizeH="0" baseline="0">
              <a:ln>
                <a:noFill/>
              </a:ln>
              <a:effectLst/>
              <a:latin typeface="Arial"/>
              <a:cs typeface="Arial"/>
            </a:endParaRPr>
          </a:p>
          <a:p>
            <a:pPr marR="0" lvl="0" algn="l" defTabSz="914400" rtl="0" eaLnBrk="0" fontAlgn="base" latinLnBrk="0" hangingPunct="0">
              <a:lnSpc>
                <a:spcPct val="100000"/>
              </a:lnSpc>
              <a:spcBef>
                <a:spcPct val="0"/>
              </a:spcBef>
              <a:spcAft>
                <a:spcPct val="0"/>
              </a:spcAft>
              <a:buClrTx/>
              <a:buSzTx/>
              <a:tabLst>
                <a:tab pos="5486400" algn="r"/>
              </a:tabLst>
            </a:pPr>
            <a:r>
              <a:rPr kumimoji="0" lang="en-US" altLang="en-US" sz="2400" b="1" i="0" u="none" strike="noStrike" cap="none" normalizeH="0" baseline="0" dirty="0">
                <a:ln>
                  <a:noFill/>
                </a:ln>
                <a:effectLst/>
                <a:latin typeface="Arial"/>
                <a:ea typeface="Times New Roman" panose="02020603050405020304" pitchFamily="18" charset="0"/>
                <a:cs typeface="Arial"/>
              </a:rPr>
              <a:t>1734</a:t>
            </a:r>
            <a:r>
              <a:rPr kumimoji="0" lang="en-US" altLang="en-US" sz="2400" b="0" i="0" u="none" strike="noStrike" cap="none" normalizeH="0" baseline="0" dirty="0">
                <a:ln>
                  <a:noFill/>
                </a:ln>
                <a:effectLst/>
                <a:latin typeface="Arial"/>
                <a:ea typeface="Times New Roman" panose="02020603050405020304" pitchFamily="18" charset="0"/>
                <a:cs typeface="Arial"/>
              </a:rPr>
              <a:t>: </a:t>
            </a:r>
            <a:r>
              <a:rPr kumimoji="0" lang="en-US" altLang="en-US" sz="2000" b="0" i="0" u="none" strike="noStrike" cap="none" normalizeH="0" baseline="0" dirty="0">
                <a:ln>
                  <a:noFill/>
                </a:ln>
                <a:effectLst/>
                <a:latin typeface="Arial"/>
                <a:ea typeface="Times New Roman" panose="02020603050405020304" pitchFamily="18" charset="0"/>
                <a:cs typeface="Arial"/>
              </a:rPr>
              <a:t>Surveyors begin laying out lots as Proprietors choose. Settlers begin moving to these new locations.</a:t>
            </a:r>
            <a:endParaRPr kumimoji="0" lang="en-US" altLang="en-US" sz="1050" b="0" i="0" u="none" strike="noStrike" cap="none" normalizeH="0" baseline="0" dirty="0">
              <a:ln>
                <a:noFill/>
              </a:ln>
              <a:effectLst/>
              <a:latin typeface="Arial"/>
              <a:cs typeface="Arial"/>
            </a:endParaRPr>
          </a:p>
        </p:txBody>
      </p:sp>
    </p:spTree>
    <p:extLst>
      <p:ext uri="{BB962C8B-B14F-4D97-AF65-F5344CB8AC3E}">
        <p14:creationId xmlns:p14="http://schemas.microsoft.com/office/powerpoint/2010/main" val="26793902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B8930-B3A1-3F97-DC1C-2C6AC04A516B}"/>
              </a:ext>
            </a:extLst>
          </p:cNvPr>
          <p:cNvSpPr>
            <a:spLocks noGrp="1"/>
          </p:cNvSpPr>
          <p:nvPr>
            <p:ph type="title"/>
          </p:nvPr>
        </p:nvSpPr>
        <p:spPr/>
        <p:txBody>
          <a:bodyPr>
            <a:normAutofit/>
          </a:bodyPr>
          <a:lstStyle/>
          <a:p>
            <a:r>
              <a:rPr kumimoji="0" lang="en-US" altLang="en-US"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New Hartford </a:t>
            </a:r>
            <a:r>
              <a:rPr kumimoji="0" lang="en-US" altLang="en-US" sz="40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Founding and Settlement </a:t>
            </a: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(cont.)</a:t>
            </a:r>
            <a:endParaRPr lang="en-US" sz="4000" b="1" dirty="0"/>
          </a:p>
        </p:txBody>
      </p:sp>
      <p:sp>
        <p:nvSpPr>
          <p:cNvPr id="3" name="Content Placeholder 2">
            <a:extLst>
              <a:ext uri="{FF2B5EF4-FFF2-40B4-BE49-F238E27FC236}">
                <a16:creationId xmlns:a16="http://schemas.microsoft.com/office/drawing/2014/main" id="{C556C086-4269-7955-AC33-DF1C1C55657A}"/>
              </a:ext>
            </a:extLst>
          </p:cNvPr>
          <p:cNvSpPr>
            <a:spLocks noGrp="1"/>
          </p:cNvSpPr>
          <p:nvPr>
            <p:ph idx="1"/>
          </p:nvPr>
        </p:nvSpPr>
        <p:spPr/>
        <p:txBody>
          <a:bodyPr>
            <a:normAutofit fontScale="62500" lnSpcReduction="20000"/>
          </a:bodyPr>
          <a:lstStyle/>
          <a:p>
            <a:pPr marR="0" lvl="0" algn="l" defTabSz="914400" rtl="0" eaLnBrk="0" fontAlgn="base" latinLnBrk="0" hangingPunct="0">
              <a:lnSpc>
                <a:spcPct val="120000"/>
              </a:lnSpc>
              <a:spcBef>
                <a:spcPct val="0"/>
              </a:spcBef>
              <a:spcAft>
                <a:spcPct val="0"/>
              </a:spcAft>
              <a:buClrTx/>
              <a:buSzTx/>
              <a:tabLst>
                <a:tab pos="5486400" algn="r"/>
              </a:tabLst>
            </a:pPr>
            <a:r>
              <a:rPr kumimoji="0" lang="en-US" altLang="en-US" sz="36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1735</a:t>
            </a:r>
            <a:r>
              <a:rPr kumimoji="0" lang="en-US" altLang="en-US" sz="3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en-US" sz="2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The Proprietors draw lots for the fourth distribution of land. Surveyors continue laying out lots from the second and third distribution along with lots chosen in the fourth distribution.</a:t>
            </a:r>
            <a:endParaRPr kumimoji="0" lang="en-US" altLang="en-US" sz="1200" b="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20000"/>
              </a:lnSpc>
              <a:spcBef>
                <a:spcPct val="0"/>
              </a:spcBef>
              <a:spcAft>
                <a:spcPct val="0"/>
              </a:spcAft>
              <a:buClrTx/>
              <a:buSzTx/>
              <a:tabLst>
                <a:tab pos="5486400" algn="r"/>
              </a:tabLst>
            </a:pPr>
            <a:r>
              <a:rPr kumimoji="0" lang="en-US" altLang="en-US" sz="36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1738</a:t>
            </a:r>
            <a:r>
              <a:rPr kumimoji="0" lang="en-US" altLang="en-US" sz="3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en-US" sz="2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The Proprietors petition the Colonial Government for permission to form a Town. Permission granted and the first Town Meeting was held with election of officers on December 19, 1738.</a:t>
            </a:r>
            <a:endParaRPr kumimoji="0" lang="en-US" altLang="en-US" sz="1200" b="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20000"/>
              </a:lnSpc>
              <a:spcBef>
                <a:spcPct val="0"/>
              </a:spcBef>
              <a:spcAft>
                <a:spcPct val="0"/>
              </a:spcAft>
              <a:buClrTx/>
              <a:buSzTx/>
              <a:tabLst>
                <a:tab pos="5486400" algn="r"/>
              </a:tabLst>
            </a:pPr>
            <a:r>
              <a:rPr kumimoji="0" lang="en-US" altLang="en-US" sz="36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1739</a:t>
            </a:r>
            <a:r>
              <a:rPr kumimoji="0" lang="en-US" altLang="en-US" sz="3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en-US" sz="2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Land for a meeting house was purchased on Town Hill and Reverend Jonathan Marsh was installed as minister of the Church. </a:t>
            </a:r>
            <a:endParaRPr kumimoji="0" lang="en-US" altLang="en-US" sz="1200" b="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20000"/>
              </a:lnSpc>
              <a:spcBef>
                <a:spcPct val="0"/>
              </a:spcBef>
              <a:spcAft>
                <a:spcPct val="0"/>
              </a:spcAft>
              <a:buClrTx/>
              <a:buSzTx/>
              <a:tabLst>
                <a:tab pos="5486400" algn="r"/>
              </a:tabLst>
            </a:pPr>
            <a:r>
              <a:rPr kumimoji="0" lang="en-US" altLang="en-US" sz="36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1742</a:t>
            </a:r>
            <a:r>
              <a:rPr kumimoji="0" lang="en-US" altLang="en-US" sz="3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en-US" sz="2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The Proprietors draw lots for the fifth and final distribution of land. Surveyors continue laying out lots as they are chosen.</a:t>
            </a:r>
            <a:endParaRPr kumimoji="0" lang="en-US" altLang="en-US" sz="1200" b="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20000"/>
              </a:lnSpc>
              <a:spcBef>
                <a:spcPct val="0"/>
              </a:spcBef>
              <a:spcAft>
                <a:spcPct val="0"/>
              </a:spcAft>
              <a:buClrTx/>
              <a:buSzTx/>
              <a:tabLst>
                <a:tab pos="5486400" algn="r"/>
              </a:tabLst>
            </a:pPr>
            <a:r>
              <a:rPr kumimoji="0" lang="en-US" altLang="en-US" sz="36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1749</a:t>
            </a:r>
            <a:r>
              <a:rPr kumimoji="0" lang="en-US" altLang="en-US" sz="3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en-US" sz="2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The meeting house is finished. All lots are laid out. Proprietors work is complete. </a:t>
            </a:r>
            <a:endParaRPr kumimoji="0" lang="en-US" altLang="en-US" sz="1200" b="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20000"/>
              </a:lnSpc>
              <a:spcBef>
                <a:spcPct val="0"/>
              </a:spcBef>
              <a:spcAft>
                <a:spcPct val="0"/>
              </a:spcAft>
              <a:buClrTx/>
              <a:buSzTx/>
              <a:tabLst>
                <a:tab pos="5486400" algn="r"/>
              </a:tabLst>
            </a:pPr>
            <a:r>
              <a:rPr kumimoji="0" lang="en-US" altLang="en-US" sz="36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1762</a:t>
            </a:r>
            <a:r>
              <a:rPr kumimoji="0" lang="en-US" altLang="en-US" sz="3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en-US" sz="2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Residents in the northeast tier of lots petition the Colonial Government to be annexed to the adjoining Town of Simsbury. Permission was granted and the boundaries of New Hartford were changed.</a:t>
            </a:r>
            <a:endParaRPr kumimoji="0" lang="en-US" altLang="en-US" sz="3600" b="0" i="0" u="none" strike="noStrike" cap="none" normalizeH="0" baseline="0" dirty="0">
              <a:ln>
                <a:noFill/>
              </a:ln>
              <a:solidFill>
                <a:schemeClr val="tx1"/>
              </a:solidFill>
              <a:effectLst/>
              <a:latin typeface="Arial" panose="020B0604020202020204" pitchFamily="34" charset="0"/>
            </a:endParaRPr>
          </a:p>
          <a:p>
            <a:endParaRPr lang="en-US" dirty="0"/>
          </a:p>
        </p:txBody>
      </p:sp>
    </p:spTree>
    <p:extLst>
      <p:ext uri="{BB962C8B-B14F-4D97-AF65-F5344CB8AC3E}">
        <p14:creationId xmlns:p14="http://schemas.microsoft.com/office/powerpoint/2010/main" val="37533130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5DAFD-2B7B-1F87-A954-4176A7B248A9}"/>
              </a:ext>
            </a:extLst>
          </p:cNvPr>
          <p:cNvSpPr>
            <a:spLocks noGrp="1"/>
          </p:cNvSpPr>
          <p:nvPr>
            <p:ph type="title"/>
          </p:nvPr>
        </p:nvSpPr>
        <p:spPr/>
        <p:txBody>
          <a:bodyPr/>
          <a:lstStyle/>
          <a:p>
            <a:r>
              <a:rPr lang="en-US" dirty="0"/>
              <a:t>Lot size per distribution</a:t>
            </a:r>
          </a:p>
        </p:txBody>
      </p:sp>
      <p:sp>
        <p:nvSpPr>
          <p:cNvPr id="3" name="Content Placeholder 2">
            <a:extLst>
              <a:ext uri="{FF2B5EF4-FFF2-40B4-BE49-F238E27FC236}">
                <a16:creationId xmlns:a16="http://schemas.microsoft.com/office/drawing/2014/main" id="{45079859-3AF6-C231-F04C-F4855E1B6D10}"/>
              </a:ext>
            </a:extLst>
          </p:cNvPr>
          <p:cNvSpPr>
            <a:spLocks noGrp="1"/>
          </p:cNvSpPr>
          <p:nvPr>
            <p:ph idx="1"/>
          </p:nvPr>
        </p:nvSpPr>
        <p:spPr/>
        <p:txBody>
          <a:bodyPr vert="horz" lIns="91440" tIns="45720" rIns="91440" bIns="45720" rtlCol="0" anchor="t">
            <a:normAutofit/>
          </a:bodyPr>
          <a:lstStyle/>
          <a:p>
            <a:r>
              <a:rPr lang="en-US" dirty="0"/>
              <a:t>1733: Home Lots: ¼ acre per pound on 1720 Grand List.</a:t>
            </a:r>
            <a:endParaRPr lang="en-US" dirty="0">
              <a:cs typeface="Calibri"/>
            </a:endParaRPr>
          </a:p>
          <a:p>
            <a:r>
              <a:rPr lang="en-US" dirty="0">
                <a:cs typeface="Calibri"/>
              </a:rPr>
              <a:t>1734: Second and third division of land at ½ acre per pound.</a:t>
            </a:r>
          </a:p>
          <a:p>
            <a:r>
              <a:rPr lang="en-US" dirty="0">
                <a:cs typeface="Calibri"/>
              </a:rPr>
              <a:t>1735: Fourth division: ¾ acre per pound.</a:t>
            </a:r>
          </a:p>
          <a:p>
            <a:r>
              <a:rPr lang="en-US" dirty="0">
                <a:cs typeface="Calibri"/>
              </a:rPr>
              <a:t>1742: Fifth and final distribution 1/8 acre per pound.</a:t>
            </a:r>
          </a:p>
          <a:p>
            <a:endParaRPr lang="en-US" dirty="0">
              <a:cs typeface="Calibri"/>
            </a:endParaRPr>
          </a:p>
          <a:p>
            <a:pPr marL="0" indent="0">
              <a:buNone/>
            </a:pPr>
            <a:r>
              <a:rPr lang="en-US" dirty="0">
                <a:cs typeface="Calibri"/>
              </a:rPr>
              <a:t>Example: Merril Properties totaled XX acres due to their prominence. </a:t>
            </a:r>
          </a:p>
          <a:p>
            <a:endParaRPr lang="en-US" dirty="0">
              <a:cs typeface="Calibri"/>
            </a:endParaRPr>
          </a:p>
        </p:txBody>
      </p:sp>
    </p:spTree>
    <p:extLst>
      <p:ext uri="{BB962C8B-B14F-4D97-AF65-F5344CB8AC3E}">
        <p14:creationId xmlns:p14="http://schemas.microsoft.com/office/powerpoint/2010/main" val="6566737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Object 16">
            <a:extLst>
              <a:ext uri="{FF2B5EF4-FFF2-40B4-BE49-F238E27FC236}">
                <a16:creationId xmlns:a16="http://schemas.microsoft.com/office/drawing/2014/main" id="{70258432-5D29-A1AC-CA3D-DFE14887ABCA}"/>
              </a:ext>
            </a:extLst>
          </p:cNvPr>
          <p:cNvGraphicFramePr>
            <a:graphicFrameLocks noChangeAspect="1"/>
          </p:cNvGraphicFramePr>
          <p:nvPr>
            <p:extLst>
              <p:ext uri="{D42A27DB-BD31-4B8C-83A1-F6EECF244321}">
                <p14:modId xmlns:p14="http://schemas.microsoft.com/office/powerpoint/2010/main" val="3343824435"/>
              </p:ext>
            </p:extLst>
          </p:nvPr>
        </p:nvGraphicFramePr>
        <p:xfrm>
          <a:off x="4294490" y="3153482"/>
          <a:ext cx="3769249" cy="3189796"/>
        </p:xfrm>
        <a:graphic>
          <a:graphicData uri="http://schemas.openxmlformats.org/presentationml/2006/ole">
            <mc:AlternateContent xmlns:mc="http://schemas.openxmlformats.org/markup-compatibility/2006">
              <mc:Choice xmlns:v="urn:schemas-microsoft-com:vml" Requires="v">
                <p:oleObj name="Acrobat Document" r:id="rId2" imgW="18392640" imgH="15563654" progId="Acrobat.Document.DC">
                  <p:embed/>
                </p:oleObj>
              </mc:Choice>
              <mc:Fallback>
                <p:oleObj name="Acrobat Document" r:id="rId2" imgW="18392640" imgH="15563654" progId="Acrobat.Document.DC">
                  <p:embed/>
                  <p:pic>
                    <p:nvPicPr>
                      <p:cNvPr id="17" name="Object 16">
                        <a:extLst>
                          <a:ext uri="{FF2B5EF4-FFF2-40B4-BE49-F238E27FC236}">
                            <a16:creationId xmlns:a16="http://schemas.microsoft.com/office/drawing/2014/main" id="{70258432-5D29-A1AC-CA3D-DFE14887ABCA}"/>
                          </a:ext>
                        </a:extLst>
                      </p:cNvPr>
                      <p:cNvPicPr/>
                      <p:nvPr/>
                    </p:nvPicPr>
                    <p:blipFill>
                      <a:blip r:embed="rId3"/>
                      <a:stretch>
                        <a:fillRect/>
                      </a:stretch>
                    </p:blipFill>
                    <p:spPr>
                      <a:xfrm>
                        <a:off x="4294490" y="3153482"/>
                        <a:ext cx="3769249" cy="3189796"/>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7CEE0DC5-58E1-E911-F0CF-56F9C21F2397}"/>
              </a:ext>
            </a:extLst>
          </p:cNvPr>
          <p:cNvGraphicFramePr>
            <a:graphicFrameLocks noChangeAspect="1"/>
          </p:cNvGraphicFramePr>
          <p:nvPr>
            <p:extLst>
              <p:ext uri="{D42A27DB-BD31-4B8C-83A1-F6EECF244321}">
                <p14:modId xmlns:p14="http://schemas.microsoft.com/office/powerpoint/2010/main" val="3446986082"/>
              </p:ext>
            </p:extLst>
          </p:nvPr>
        </p:nvGraphicFramePr>
        <p:xfrm>
          <a:off x="8062053" y="2115742"/>
          <a:ext cx="3750065" cy="2242939"/>
        </p:xfrm>
        <a:graphic>
          <a:graphicData uri="http://schemas.openxmlformats.org/presentationml/2006/ole">
            <mc:AlternateContent xmlns:mc="http://schemas.openxmlformats.org/markup-compatibility/2006">
              <mc:Choice xmlns:v="urn:schemas-microsoft-com:vml" Requires="v">
                <p:oleObj name="Acrobat Document" r:id="rId4" imgW="18392640" imgH="15801601" progId="Acrobat.Document.DC">
                  <p:embed/>
                </p:oleObj>
              </mc:Choice>
              <mc:Fallback>
                <p:oleObj name="Acrobat Document" r:id="rId4" imgW="18392640" imgH="15801601" progId="Acrobat.Document.DC">
                  <p:embed/>
                  <p:pic>
                    <p:nvPicPr>
                      <p:cNvPr id="19" name="Object 18">
                        <a:extLst>
                          <a:ext uri="{FF2B5EF4-FFF2-40B4-BE49-F238E27FC236}">
                            <a16:creationId xmlns:a16="http://schemas.microsoft.com/office/drawing/2014/main" id="{7CEE0DC5-58E1-E911-F0CF-56F9C21F2397}"/>
                          </a:ext>
                        </a:extLst>
                      </p:cNvPr>
                      <p:cNvPicPr/>
                      <p:nvPr/>
                    </p:nvPicPr>
                    <p:blipFill>
                      <a:blip r:embed="rId5"/>
                      <a:stretch>
                        <a:fillRect/>
                      </a:stretch>
                    </p:blipFill>
                    <p:spPr>
                      <a:xfrm>
                        <a:off x="8062053" y="2115742"/>
                        <a:ext cx="3750065" cy="2242939"/>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9B8A4FEA-D180-83AE-1A02-48A7A74C8C10}"/>
              </a:ext>
            </a:extLst>
          </p:cNvPr>
          <p:cNvGraphicFramePr>
            <a:graphicFrameLocks noChangeAspect="1"/>
          </p:cNvGraphicFramePr>
          <p:nvPr>
            <p:extLst>
              <p:ext uri="{D42A27DB-BD31-4B8C-83A1-F6EECF244321}">
                <p14:modId xmlns:p14="http://schemas.microsoft.com/office/powerpoint/2010/main" val="2465810038"/>
              </p:ext>
            </p:extLst>
          </p:nvPr>
        </p:nvGraphicFramePr>
        <p:xfrm>
          <a:off x="8153303" y="330638"/>
          <a:ext cx="3711304" cy="3189796"/>
        </p:xfrm>
        <a:graphic>
          <a:graphicData uri="http://schemas.openxmlformats.org/presentationml/2006/ole">
            <mc:AlternateContent xmlns:mc="http://schemas.openxmlformats.org/markup-compatibility/2006">
              <mc:Choice xmlns:v="urn:schemas-microsoft-com:vml" Requires="v">
                <p:oleObj name="Acrobat Document" r:id="rId6" imgW="18363840" imgH="15782854" progId="Acrobat.Document.DC">
                  <p:embed/>
                </p:oleObj>
              </mc:Choice>
              <mc:Fallback>
                <p:oleObj name="Acrobat Document" r:id="rId6" imgW="18363840" imgH="15782854" progId="Acrobat.Document.DC">
                  <p:embed/>
                  <p:pic>
                    <p:nvPicPr>
                      <p:cNvPr id="18" name="Object 17">
                        <a:extLst>
                          <a:ext uri="{FF2B5EF4-FFF2-40B4-BE49-F238E27FC236}">
                            <a16:creationId xmlns:a16="http://schemas.microsoft.com/office/drawing/2014/main" id="{9B8A4FEA-D180-83AE-1A02-48A7A74C8C10}"/>
                          </a:ext>
                        </a:extLst>
                      </p:cNvPr>
                      <p:cNvPicPr/>
                      <p:nvPr/>
                    </p:nvPicPr>
                    <p:blipFill>
                      <a:blip r:embed="rId7"/>
                      <a:stretch>
                        <a:fillRect/>
                      </a:stretch>
                    </p:blipFill>
                    <p:spPr>
                      <a:xfrm>
                        <a:off x="8153303" y="330638"/>
                        <a:ext cx="3711304" cy="3189796"/>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2384494A-4ADB-CC14-B07F-78EB882D8E64}"/>
              </a:ext>
            </a:extLst>
          </p:cNvPr>
          <p:cNvGraphicFramePr>
            <a:graphicFrameLocks noChangeAspect="1"/>
          </p:cNvGraphicFramePr>
          <p:nvPr>
            <p:extLst>
              <p:ext uri="{D42A27DB-BD31-4B8C-83A1-F6EECF244321}">
                <p14:modId xmlns:p14="http://schemas.microsoft.com/office/powerpoint/2010/main" val="722427585"/>
              </p:ext>
            </p:extLst>
          </p:nvPr>
        </p:nvGraphicFramePr>
        <p:xfrm>
          <a:off x="4233938" y="1386404"/>
          <a:ext cx="3729062" cy="3189797"/>
        </p:xfrm>
        <a:graphic>
          <a:graphicData uri="http://schemas.openxmlformats.org/presentationml/2006/ole">
            <mc:AlternateContent xmlns:mc="http://schemas.openxmlformats.org/markup-compatibility/2006">
              <mc:Choice xmlns:v="urn:schemas-microsoft-com:vml" Requires="v">
                <p:oleObj name="Acrobat Document" r:id="rId8" imgW="18449760" imgH="15782854" progId="Acrobat.Document.DC">
                  <p:embed/>
                </p:oleObj>
              </mc:Choice>
              <mc:Fallback>
                <p:oleObj name="Acrobat Document" r:id="rId8" imgW="18449760" imgH="15782854" progId="Acrobat.Document.DC">
                  <p:embed/>
                  <p:pic>
                    <p:nvPicPr>
                      <p:cNvPr id="12" name="Object 11">
                        <a:extLst>
                          <a:ext uri="{FF2B5EF4-FFF2-40B4-BE49-F238E27FC236}">
                            <a16:creationId xmlns:a16="http://schemas.microsoft.com/office/drawing/2014/main" id="{2384494A-4ADB-CC14-B07F-78EB882D8E64}"/>
                          </a:ext>
                        </a:extLst>
                      </p:cNvPr>
                      <p:cNvPicPr/>
                      <p:nvPr/>
                    </p:nvPicPr>
                    <p:blipFill>
                      <a:blip r:embed="rId9"/>
                      <a:stretch>
                        <a:fillRect/>
                      </a:stretch>
                    </p:blipFill>
                    <p:spPr>
                      <a:xfrm>
                        <a:off x="4233938" y="1386404"/>
                        <a:ext cx="3729062" cy="3189797"/>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3F94F5FA-A960-8448-78FD-63AEBD788E25}"/>
              </a:ext>
            </a:extLst>
          </p:cNvPr>
          <p:cNvGraphicFramePr>
            <a:graphicFrameLocks noChangeAspect="1"/>
          </p:cNvGraphicFramePr>
          <p:nvPr>
            <p:extLst>
              <p:ext uri="{D42A27DB-BD31-4B8C-83A1-F6EECF244321}">
                <p14:modId xmlns:p14="http://schemas.microsoft.com/office/powerpoint/2010/main" val="949014953"/>
              </p:ext>
            </p:extLst>
          </p:nvPr>
        </p:nvGraphicFramePr>
        <p:xfrm>
          <a:off x="4078806" y="328328"/>
          <a:ext cx="3774857" cy="3189796"/>
        </p:xfrm>
        <a:graphic>
          <a:graphicData uri="http://schemas.openxmlformats.org/presentationml/2006/ole">
            <mc:AlternateContent xmlns:mc="http://schemas.openxmlformats.org/markup-compatibility/2006">
              <mc:Choice xmlns:v="urn:schemas-microsoft-com:vml" Requires="v">
                <p:oleObj name="Acrobat Document" r:id="rId10" imgW="18506880" imgH="15639605" progId="Acrobat.Document.DC">
                  <p:embed/>
                </p:oleObj>
              </mc:Choice>
              <mc:Fallback>
                <p:oleObj name="Acrobat Document" r:id="rId10" imgW="18506880" imgH="15639605" progId="Acrobat.Document.DC">
                  <p:embed/>
                  <p:pic>
                    <p:nvPicPr>
                      <p:cNvPr id="16" name="Object 15">
                        <a:extLst>
                          <a:ext uri="{FF2B5EF4-FFF2-40B4-BE49-F238E27FC236}">
                            <a16:creationId xmlns:a16="http://schemas.microsoft.com/office/drawing/2014/main" id="{3F94F5FA-A960-8448-78FD-63AEBD788E25}"/>
                          </a:ext>
                        </a:extLst>
                      </p:cNvPr>
                      <p:cNvPicPr/>
                      <p:nvPr/>
                    </p:nvPicPr>
                    <p:blipFill>
                      <a:blip r:embed="rId11"/>
                      <a:stretch>
                        <a:fillRect/>
                      </a:stretch>
                    </p:blipFill>
                    <p:spPr>
                      <a:xfrm>
                        <a:off x="4078806" y="328328"/>
                        <a:ext cx="3774857" cy="3189796"/>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1DBC13A-A515-F52E-7881-46BD3EF6DAA5}"/>
              </a:ext>
            </a:extLst>
          </p:cNvPr>
          <p:cNvSpPr>
            <a:spLocks noGrp="1"/>
          </p:cNvSpPr>
          <p:nvPr>
            <p:ph type="title"/>
          </p:nvPr>
        </p:nvSpPr>
        <p:spPr>
          <a:xfrm>
            <a:off x="266813" y="388684"/>
            <a:ext cx="5866385" cy="771833"/>
          </a:xfrm>
        </p:spPr>
        <p:txBody>
          <a:bodyPr/>
          <a:lstStyle/>
          <a:p>
            <a:r>
              <a:rPr lang="en-US" dirty="0"/>
              <a:t>PDF Maps</a:t>
            </a:r>
          </a:p>
        </p:txBody>
      </p:sp>
      <p:graphicFrame>
        <p:nvGraphicFramePr>
          <p:cNvPr id="13" name="Object 12">
            <a:extLst>
              <a:ext uri="{FF2B5EF4-FFF2-40B4-BE49-F238E27FC236}">
                <a16:creationId xmlns:a16="http://schemas.microsoft.com/office/drawing/2014/main" id="{EF32A29B-339A-81C3-91EB-D4CA6449FA27}"/>
              </a:ext>
            </a:extLst>
          </p:cNvPr>
          <p:cNvGraphicFramePr>
            <a:graphicFrameLocks noChangeAspect="1"/>
          </p:cNvGraphicFramePr>
          <p:nvPr>
            <p:extLst>
              <p:ext uri="{D42A27DB-BD31-4B8C-83A1-F6EECF244321}">
                <p14:modId xmlns:p14="http://schemas.microsoft.com/office/powerpoint/2010/main" val="3366243850"/>
              </p:ext>
            </p:extLst>
          </p:nvPr>
        </p:nvGraphicFramePr>
        <p:xfrm>
          <a:off x="444604" y="3672525"/>
          <a:ext cx="3726257" cy="3189796"/>
        </p:xfrm>
        <a:graphic>
          <a:graphicData uri="http://schemas.openxmlformats.org/presentationml/2006/ole">
            <mc:AlternateContent xmlns:mc="http://schemas.openxmlformats.org/markup-compatibility/2006">
              <mc:Choice xmlns:v="urn:schemas-microsoft-com:vml" Requires="v">
                <p:oleObj name="Acrobat Document" r:id="rId12" imgW="18859200" imgH="16144822" progId="Acrobat.Document.DC">
                  <p:embed/>
                </p:oleObj>
              </mc:Choice>
              <mc:Fallback>
                <p:oleObj name="Acrobat Document" r:id="rId12" imgW="18859200" imgH="16144822" progId="Acrobat.Document.DC">
                  <p:embed/>
                  <p:pic>
                    <p:nvPicPr>
                      <p:cNvPr id="13" name="Object 12">
                        <a:extLst>
                          <a:ext uri="{FF2B5EF4-FFF2-40B4-BE49-F238E27FC236}">
                            <a16:creationId xmlns:a16="http://schemas.microsoft.com/office/drawing/2014/main" id="{EF32A29B-339A-81C3-91EB-D4CA6449FA27}"/>
                          </a:ext>
                        </a:extLst>
                      </p:cNvPr>
                      <p:cNvPicPr/>
                      <p:nvPr/>
                    </p:nvPicPr>
                    <p:blipFill>
                      <a:blip r:embed="rId13"/>
                      <a:stretch>
                        <a:fillRect/>
                      </a:stretch>
                    </p:blipFill>
                    <p:spPr>
                      <a:xfrm>
                        <a:off x="444604" y="3672525"/>
                        <a:ext cx="3726257" cy="3189796"/>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D5E5FAED-1544-BCF5-B6E7-88BCB1049991}"/>
              </a:ext>
            </a:extLst>
          </p:cNvPr>
          <p:cNvGraphicFramePr>
            <a:graphicFrameLocks noChangeAspect="1"/>
          </p:cNvGraphicFramePr>
          <p:nvPr>
            <p:extLst>
              <p:ext uri="{D42A27DB-BD31-4B8C-83A1-F6EECF244321}">
                <p14:modId xmlns:p14="http://schemas.microsoft.com/office/powerpoint/2010/main" val="1950604736"/>
              </p:ext>
            </p:extLst>
          </p:nvPr>
        </p:nvGraphicFramePr>
        <p:xfrm>
          <a:off x="167422" y="2750039"/>
          <a:ext cx="3821587" cy="3189797"/>
        </p:xfrm>
        <a:graphic>
          <a:graphicData uri="http://schemas.openxmlformats.org/presentationml/2006/ole">
            <mc:AlternateContent xmlns:mc="http://schemas.openxmlformats.org/markup-compatibility/2006">
              <mc:Choice xmlns:v="urn:schemas-microsoft-com:vml" Requires="v">
                <p:oleObj name="Acrobat Document" r:id="rId14" imgW="18383040" imgH="15344455" progId="Acrobat.Document.DC">
                  <p:embed/>
                </p:oleObj>
              </mc:Choice>
              <mc:Fallback>
                <p:oleObj name="Acrobat Document" r:id="rId14" imgW="18383040" imgH="15344455" progId="Acrobat.Document.DC">
                  <p:embed/>
                  <p:pic>
                    <p:nvPicPr>
                      <p:cNvPr id="14" name="Object 13">
                        <a:extLst>
                          <a:ext uri="{FF2B5EF4-FFF2-40B4-BE49-F238E27FC236}">
                            <a16:creationId xmlns:a16="http://schemas.microsoft.com/office/drawing/2014/main" id="{D5E5FAED-1544-BCF5-B6E7-88BCB1049991}"/>
                          </a:ext>
                        </a:extLst>
                      </p:cNvPr>
                      <p:cNvPicPr/>
                      <p:nvPr/>
                    </p:nvPicPr>
                    <p:blipFill>
                      <a:blip r:embed="rId15"/>
                      <a:stretch>
                        <a:fillRect/>
                      </a:stretch>
                    </p:blipFill>
                    <p:spPr>
                      <a:xfrm>
                        <a:off x="167422" y="2750039"/>
                        <a:ext cx="3821587" cy="3189797"/>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2E532072-6315-0252-6B5E-878F75C8BB2B}"/>
              </a:ext>
            </a:extLst>
          </p:cNvPr>
          <p:cNvGraphicFramePr>
            <a:graphicFrameLocks noChangeAspect="1"/>
          </p:cNvGraphicFramePr>
          <p:nvPr>
            <p:extLst>
              <p:ext uri="{D42A27DB-BD31-4B8C-83A1-F6EECF244321}">
                <p14:modId xmlns:p14="http://schemas.microsoft.com/office/powerpoint/2010/main" val="941340381"/>
              </p:ext>
            </p:extLst>
          </p:nvPr>
        </p:nvGraphicFramePr>
        <p:xfrm>
          <a:off x="375396" y="1646077"/>
          <a:ext cx="3740276" cy="3189796"/>
        </p:xfrm>
        <a:graphic>
          <a:graphicData uri="http://schemas.openxmlformats.org/presentationml/2006/ole">
            <mc:AlternateContent xmlns:mc="http://schemas.openxmlformats.org/markup-compatibility/2006">
              <mc:Choice xmlns:v="urn:schemas-microsoft-com:vml" Requires="v">
                <p:oleObj name="Acrobat Document" r:id="rId16" imgW="18383400" imgH="15678000" progId="Acrobat.Document.DC">
                  <p:embed/>
                </p:oleObj>
              </mc:Choice>
              <mc:Fallback>
                <p:oleObj name="Acrobat Document" r:id="rId16" imgW="18383400" imgH="15678000" progId="Acrobat.Document.DC">
                  <p:embed/>
                  <p:pic>
                    <p:nvPicPr>
                      <p:cNvPr id="15" name="Object 14">
                        <a:extLst>
                          <a:ext uri="{FF2B5EF4-FFF2-40B4-BE49-F238E27FC236}">
                            <a16:creationId xmlns:a16="http://schemas.microsoft.com/office/drawing/2014/main" id="{2E532072-6315-0252-6B5E-878F75C8BB2B}"/>
                          </a:ext>
                        </a:extLst>
                      </p:cNvPr>
                      <p:cNvPicPr/>
                      <p:nvPr/>
                    </p:nvPicPr>
                    <p:blipFill>
                      <a:blip r:embed="rId17"/>
                      <a:stretch>
                        <a:fillRect/>
                      </a:stretch>
                    </p:blipFill>
                    <p:spPr>
                      <a:xfrm>
                        <a:off x="375396" y="1646077"/>
                        <a:ext cx="3740276" cy="3189796"/>
                      </a:xfrm>
                      <a:prstGeom prst="rect">
                        <a:avLst/>
                      </a:prstGeom>
                    </p:spPr>
                  </p:pic>
                </p:oleObj>
              </mc:Fallback>
            </mc:AlternateContent>
          </a:graphicData>
        </a:graphic>
      </p:graphicFrame>
    </p:spTree>
    <p:extLst>
      <p:ext uri="{BB962C8B-B14F-4D97-AF65-F5344CB8AC3E}">
        <p14:creationId xmlns:p14="http://schemas.microsoft.com/office/powerpoint/2010/main" val="35146517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680DB30C843334A9D5C38ADBCFBEF6C" ma:contentTypeVersion="2" ma:contentTypeDescription="Create a new document." ma:contentTypeScope="" ma:versionID="ceee1d868b3c8e87db44a13b8760f601">
  <xsd:schema xmlns:xsd="http://www.w3.org/2001/XMLSchema" xmlns:xs="http://www.w3.org/2001/XMLSchema" xmlns:p="http://schemas.microsoft.com/office/2006/metadata/properties" xmlns:ns3="5ef74f30-5d5a-4c88-992e-9f1e7ad64e59" targetNamespace="http://schemas.microsoft.com/office/2006/metadata/properties" ma:root="true" ma:fieldsID="490ab42e79a6fbc8525a8eda5f1ada2a" ns3:_="">
    <xsd:import namespace="5ef74f30-5d5a-4c88-992e-9f1e7ad64e59"/>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f74f30-5d5a-4c88-992e-9f1e7ad64e59"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C324E3B-22AD-46D6-87FE-2AC6882FC954}">
  <ds:schemaRefs>
    <ds:schemaRef ds:uri="http://schemas.microsoft.com/sharepoint/v3/contenttype/forms"/>
  </ds:schemaRefs>
</ds:datastoreItem>
</file>

<file path=customXml/itemProps2.xml><?xml version="1.0" encoding="utf-8"?>
<ds:datastoreItem xmlns:ds="http://schemas.openxmlformats.org/officeDocument/2006/customXml" ds:itemID="{B8DFBAA6-7981-4BE6-83F4-8E25679B9E1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ef74f30-5d5a-4c88-992e-9f1e7ad64e5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FA19F53-91F0-4BC8-AD63-F9D0E2294438}">
  <ds:schemaRefs>
    <ds:schemaRef ds:uri="http://schemas.microsoft.com/office/2006/metadata/properties"/>
    <ds:schemaRef ds:uri="5ef74f30-5d5a-4c88-992e-9f1e7ad64e59"/>
    <ds:schemaRef ds:uri="http://schemas.openxmlformats.org/package/2006/metadata/core-properties"/>
    <ds:schemaRef ds:uri="http://www.w3.org/XML/1998/namespace"/>
    <ds:schemaRef ds:uri="http://schemas.microsoft.com/office/infopath/2007/PartnerControls"/>
    <ds:schemaRef ds:uri="http://purl.org/dc/elements/1.1/"/>
    <ds:schemaRef ds:uri="http://schemas.microsoft.com/office/2006/documentManagement/types"/>
    <ds:schemaRef ds:uri="http://purl.org/dc/term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177</TotalTime>
  <Words>1112</Words>
  <Application>Microsoft Office PowerPoint</Application>
  <PresentationFormat>Widescreen</PresentationFormat>
  <Paragraphs>111</Paragraphs>
  <Slides>24</Slides>
  <Notes>2</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New Hartford Historical Society  </vt:lpstr>
      <vt:lpstr>New Hartford, CT   Founding &amp; Early Settlement   1733</vt:lpstr>
      <vt:lpstr>Our Presenter: David Krimmel</vt:lpstr>
      <vt:lpstr>Sources and Research</vt:lpstr>
      <vt:lpstr>Timeline: Before 1733</vt:lpstr>
      <vt:lpstr>1726 Map</vt:lpstr>
      <vt:lpstr>February 1732</vt:lpstr>
      <vt:lpstr>September 1732</vt:lpstr>
      <vt:lpstr>1733</vt:lpstr>
      <vt:lpstr>1733 Map</vt:lpstr>
      <vt:lpstr>1733 Map Detail</vt:lpstr>
      <vt:lpstr>1734</vt:lpstr>
      <vt:lpstr>1734-1738: Further Distributions</vt:lpstr>
      <vt:lpstr>1738: Town Founding</vt:lpstr>
      <vt:lpstr>1739-1742: Town Progressing</vt:lpstr>
      <vt:lpstr>1745</vt:lpstr>
      <vt:lpstr>1745 Detail</vt:lpstr>
      <vt:lpstr>1749-1762</vt:lpstr>
      <vt:lpstr>Overlay of current NH vs. 1745 Map</vt:lpstr>
      <vt:lpstr>Overlay Detail</vt:lpstr>
      <vt:lpstr>New Hartford Founding and Settlement </vt:lpstr>
      <vt:lpstr>New Hartford Founding and Settlement (cont.)</vt:lpstr>
      <vt:lpstr>Lot size per distribution</vt:lpstr>
      <vt:lpstr>PDF Maps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Chris-Natalie Sihpol</cp:lastModifiedBy>
  <cp:revision>146</cp:revision>
  <dcterms:created xsi:type="dcterms:W3CDTF">2022-08-23T11:11:50Z</dcterms:created>
  <dcterms:modified xsi:type="dcterms:W3CDTF">2022-09-11T14:25:18Z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0x0101001680DB30C843334A9D5C38ADBCFBEF6C</vt:lpwstr>
  </property>
</Properties>
</file>